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3"/>
  </p:notesMasterIdLst>
  <p:handoutMasterIdLst>
    <p:handoutMasterId r:id="rId24"/>
  </p:handoutMasterIdLst>
  <p:sldIdLst>
    <p:sldId id="436" r:id="rId5"/>
    <p:sldId id="299" r:id="rId6"/>
    <p:sldId id="302" r:id="rId7"/>
    <p:sldId id="322" r:id="rId8"/>
    <p:sldId id="323" r:id="rId9"/>
    <p:sldId id="325" r:id="rId10"/>
    <p:sldId id="324" r:id="rId11"/>
    <p:sldId id="326" r:id="rId12"/>
    <p:sldId id="327" r:id="rId13"/>
    <p:sldId id="265" r:id="rId14"/>
    <p:sldId id="289" r:id="rId15"/>
    <p:sldId id="276" r:id="rId16"/>
    <p:sldId id="437" r:id="rId17"/>
    <p:sldId id="278" r:id="rId18"/>
    <p:sldId id="280" r:id="rId19"/>
    <p:sldId id="292" r:id="rId20"/>
    <p:sldId id="282" r:id="rId21"/>
    <p:sldId id="3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775" autoAdjust="0"/>
  </p:normalViewPr>
  <p:slideViewPr>
    <p:cSldViewPr snapToGrid="0">
      <p:cViewPr varScale="1">
        <p:scale>
          <a:sx n="90" d="100"/>
          <a:sy n="90" d="100"/>
        </p:scale>
        <p:origin x="1392" y="90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979F1B-11A4-4EBF-BC89-2B3BFD1B512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1C18DC-C149-40C9-89C7-E1E7B39C8DB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Dysuria</a:t>
          </a:r>
        </a:p>
      </dgm:t>
    </dgm:pt>
    <dgm:pt modelId="{120030B1-9EC7-4202-A540-0C3418AD0CA6}" type="parTrans" cxnId="{5BAC6835-FA46-4380-A563-0DA37AAF8EE0}">
      <dgm:prSet/>
      <dgm:spPr/>
      <dgm:t>
        <a:bodyPr/>
        <a:lstStyle/>
        <a:p>
          <a:endParaRPr lang="en-US"/>
        </a:p>
      </dgm:t>
    </dgm:pt>
    <dgm:pt modelId="{DCD690F4-0C51-4094-803C-03D026DAE5F5}" type="sibTrans" cxnId="{5BAC6835-FA46-4380-A563-0DA37AAF8EE0}">
      <dgm:prSet/>
      <dgm:spPr/>
      <dgm:t>
        <a:bodyPr/>
        <a:lstStyle/>
        <a:p>
          <a:endParaRPr lang="en-US"/>
        </a:p>
      </dgm:t>
    </dgm:pt>
    <dgm:pt modelId="{6BDC759A-33FD-47BA-AC89-57EFF76AAD8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Frequency</a:t>
          </a:r>
        </a:p>
      </dgm:t>
    </dgm:pt>
    <dgm:pt modelId="{C139CA9A-4C45-44A8-A4BB-F4AA3DBF4A98}" type="parTrans" cxnId="{A2508DF9-93E5-4E24-BCF6-DC3288FD232B}">
      <dgm:prSet/>
      <dgm:spPr/>
      <dgm:t>
        <a:bodyPr/>
        <a:lstStyle/>
        <a:p>
          <a:endParaRPr lang="en-US"/>
        </a:p>
      </dgm:t>
    </dgm:pt>
    <dgm:pt modelId="{AE217E82-750D-42E3-9548-FEC97D250B9F}" type="sibTrans" cxnId="{A2508DF9-93E5-4E24-BCF6-DC3288FD232B}">
      <dgm:prSet/>
      <dgm:spPr/>
      <dgm:t>
        <a:bodyPr/>
        <a:lstStyle/>
        <a:p>
          <a:endParaRPr lang="en-US"/>
        </a:p>
      </dgm:t>
    </dgm:pt>
    <dgm:pt modelId="{35EFEEF4-8BD6-4459-B83D-058615CCBD4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Urgency</a:t>
          </a:r>
        </a:p>
      </dgm:t>
    </dgm:pt>
    <dgm:pt modelId="{85043E5A-C0A4-4538-A2F8-ADB4AB521250}" type="parTrans" cxnId="{B4649414-40E0-427B-B63B-C23142EA751C}">
      <dgm:prSet/>
      <dgm:spPr/>
      <dgm:t>
        <a:bodyPr/>
        <a:lstStyle/>
        <a:p>
          <a:endParaRPr lang="en-US"/>
        </a:p>
      </dgm:t>
    </dgm:pt>
    <dgm:pt modelId="{1ABA0173-B1A6-4679-AD3C-569F89F906EC}" type="sibTrans" cxnId="{B4649414-40E0-427B-B63B-C23142EA751C}">
      <dgm:prSet/>
      <dgm:spPr/>
      <dgm:t>
        <a:bodyPr/>
        <a:lstStyle/>
        <a:p>
          <a:endParaRPr lang="en-US"/>
        </a:p>
      </dgm:t>
    </dgm:pt>
    <dgm:pt modelId="{26D906D2-DDEB-4813-8B11-434D825C3F2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Nocturia</a:t>
          </a:r>
        </a:p>
      </dgm:t>
    </dgm:pt>
    <dgm:pt modelId="{E0AF9EEC-541E-4235-ACDA-C49A85486C42}" type="parTrans" cxnId="{EA1A554A-5530-4185-BF46-D2F86F97D291}">
      <dgm:prSet/>
      <dgm:spPr/>
      <dgm:t>
        <a:bodyPr/>
        <a:lstStyle/>
        <a:p>
          <a:endParaRPr lang="en-US"/>
        </a:p>
      </dgm:t>
    </dgm:pt>
    <dgm:pt modelId="{7B3C20A9-7816-4447-B967-02311B0A3A5F}" type="sibTrans" cxnId="{EA1A554A-5530-4185-BF46-D2F86F97D291}">
      <dgm:prSet/>
      <dgm:spPr/>
      <dgm:t>
        <a:bodyPr/>
        <a:lstStyle/>
        <a:p>
          <a:endParaRPr lang="en-US"/>
        </a:p>
      </dgm:t>
    </dgm:pt>
    <dgm:pt modelId="{B07F4851-E134-4546-92B2-EF4D6A7855F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Enuresis</a:t>
          </a:r>
        </a:p>
      </dgm:t>
    </dgm:pt>
    <dgm:pt modelId="{0E529FB6-6F58-42BE-BBAA-AE8222B19124}" type="parTrans" cxnId="{DAB4B0DA-A4A9-43F2-A477-0B265C5315D2}">
      <dgm:prSet/>
      <dgm:spPr/>
      <dgm:t>
        <a:bodyPr/>
        <a:lstStyle/>
        <a:p>
          <a:endParaRPr lang="en-US"/>
        </a:p>
      </dgm:t>
    </dgm:pt>
    <dgm:pt modelId="{95E6A532-DF2C-4ED1-B8A5-253D6BC66E01}" type="sibTrans" cxnId="{DAB4B0DA-A4A9-43F2-A477-0B265C5315D2}">
      <dgm:prSet/>
      <dgm:spPr/>
      <dgm:t>
        <a:bodyPr/>
        <a:lstStyle/>
        <a:p>
          <a:endParaRPr lang="en-US"/>
        </a:p>
      </dgm:t>
    </dgm:pt>
    <dgm:pt modelId="{D8E1564E-6472-437C-9A40-E0EAE46CDE4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Polyuria</a:t>
          </a:r>
        </a:p>
      </dgm:t>
    </dgm:pt>
    <dgm:pt modelId="{DD56C31F-AEAD-4666-87FD-03FF46E869E6}" type="parTrans" cxnId="{F380882C-12A1-4204-BCB4-E6BBE20BD26C}">
      <dgm:prSet/>
      <dgm:spPr/>
      <dgm:t>
        <a:bodyPr/>
        <a:lstStyle/>
        <a:p>
          <a:endParaRPr lang="en-US"/>
        </a:p>
      </dgm:t>
    </dgm:pt>
    <dgm:pt modelId="{E6ED2AC2-D538-4393-86BA-4AAD038DD9AC}" type="sibTrans" cxnId="{F380882C-12A1-4204-BCB4-E6BBE20BD26C}">
      <dgm:prSet/>
      <dgm:spPr/>
      <dgm:t>
        <a:bodyPr/>
        <a:lstStyle/>
        <a:p>
          <a:endParaRPr lang="en-US"/>
        </a:p>
      </dgm:t>
    </dgm:pt>
    <dgm:pt modelId="{69716FC2-79DF-449A-9CAA-1D6EF74CCD5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Oliguria</a:t>
          </a:r>
        </a:p>
      </dgm:t>
    </dgm:pt>
    <dgm:pt modelId="{FD7F1047-B665-4EC1-8A1F-CAAF461519BA}" type="parTrans" cxnId="{6026FE29-780A-44C6-83C3-AED937B652AF}">
      <dgm:prSet/>
      <dgm:spPr/>
      <dgm:t>
        <a:bodyPr/>
        <a:lstStyle/>
        <a:p>
          <a:endParaRPr lang="en-US"/>
        </a:p>
      </dgm:t>
    </dgm:pt>
    <dgm:pt modelId="{49A0D2F4-D9DA-4703-93ED-09AF39D71FE6}" type="sibTrans" cxnId="{6026FE29-780A-44C6-83C3-AED937B652AF}">
      <dgm:prSet/>
      <dgm:spPr/>
      <dgm:t>
        <a:bodyPr/>
        <a:lstStyle/>
        <a:p>
          <a:endParaRPr lang="en-US"/>
        </a:p>
      </dgm:t>
    </dgm:pt>
    <dgm:pt modelId="{1B06CFA2-34A1-46A4-86F3-4D6F1E5C74C8}" type="pres">
      <dgm:prSet presAssocID="{01979F1B-11A4-4EBF-BC89-2B3BFD1B5120}" presName="linear" presStyleCnt="0">
        <dgm:presLayoutVars>
          <dgm:animLvl val="lvl"/>
          <dgm:resizeHandles val="exact"/>
        </dgm:presLayoutVars>
      </dgm:prSet>
      <dgm:spPr/>
    </dgm:pt>
    <dgm:pt modelId="{C2022A55-7147-4D01-AA44-FD73A2AF17D9}" type="pres">
      <dgm:prSet presAssocID="{3B1C18DC-C149-40C9-89C7-E1E7B39C8DB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78C0AB0-B676-499E-9CD6-62D21E965CFC}" type="pres">
      <dgm:prSet presAssocID="{DCD690F4-0C51-4094-803C-03D026DAE5F5}" presName="spacer" presStyleCnt="0"/>
      <dgm:spPr/>
    </dgm:pt>
    <dgm:pt modelId="{BFCFD0C1-2D28-4683-AC79-23E9D56DAFEE}" type="pres">
      <dgm:prSet presAssocID="{6BDC759A-33FD-47BA-AC89-57EFF76AAD8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67C9DDF-E41F-4C30-ABFE-2FB5E07CEAA5}" type="pres">
      <dgm:prSet presAssocID="{AE217E82-750D-42E3-9548-FEC97D250B9F}" presName="spacer" presStyleCnt="0"/>
      <dgm:spPr/>
    </dgm:pt>
    <dgm:pt modelId="{8A8A4887-628E-454C-AF5F-187D5644BD3E}" type="pres">
      <dgm:prSet presAssocID="{35EFEEF4-8BD6-4459-B83D-058615CCBD4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20186CE-AFC3-4DE1-A95B-2488D8B05BDD}" type="pres">
      <dgm:prSet presAssocID="{1ABA0173-B1A6-4679-AD3C-569F89F906EC}" presName="spacer" presStyleCnt="0"/>
      <dgm:spPr/>
    </dgm:pt>
    <dgm:pt modelId="{62CF7849-6EBF-4CFA-966F-2AC1B70D01C8}" type="pres">
      <dgm:prSet presAssocID="{26D906D2-DDEB-4813-8B11-434D825C3F2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B8035A3-BEAD-43D8-82DA-FAA4D11FB4E7}" type="pres">
      <dgm:prSet presAssocID="{7B3C20A9-7816-4447-B967-02311B0A3A5F}" presName="spacer" presStyleCnt="0"/>
      <dgm:spPr/>
    </dgm:pt>
    <dgm:pt modelId="{ADCB719B-B349-4BC8-9411-33FC616D38D0}" type="pres">
      <dgm:prSet presAssocID="{B07F4851-E134-4546-92B2-EF4D6A7855F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296680A-51E2-4015-93DD-70EEE8DA1316}" type="pres">
      <dgm:prSet presAssocID="{95E6A532-DF2C-4ED1-B8A5-253D6BC66E01}" presName="spacer" presStyleCnt="0"/>
      <dgm:spPr/>
    </dgm:pt>
    <dgm:pt modelId="{00295FCD-3938-4E8E-AA86-2890617CD446}" type="pres">
      <dgm:prSet presAssocID="{D8E1564E-6472-437C-9A40-E0EAE46CDE4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E5FAD95-2C1C-4660-B554-C262719FB3DF}" type="pres">
      <dgm:prSet presAssocID="{E6ED2AC2-D538-4393-86BA-4AAD038DD9AC}" presName="spacer" presStyleCnt="0"/>
      <dgm:spPr/>
    </dgm:pt>
    <dgm:pt modelId="{9534DAFC-D645-4167-B71E-BDB484E6F7FD}" type="pres">
      <dgm:prSet presAssocID="{69716FC2-79DF-449A-9CAA-1D6EF74CCD5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4649414-40E0-427B-B63B-C23142EA751C}" srcId="{01979F1B-11A4-4EBF-BC89-2B3BFD1B5120}" destId="{35EFEEF4-8BD6-4459-B83D-058615CCBD45}" srcOrd="2" destOrd="0" parTransId="{85043E5A-C0A4-4538-A2F8-ADB4AB521250}" sibTransId="{1ABA0173-B1A6-4679-AD3C-569F89F906EC}"/>
    <dgm:cxn modelId="{C75DAD20-21B5-437B-8967-CC99BD48074D}" type="presOf" srcId="{B07F4851-E134-4546-92B2-EF4D6A7855F0}" destId="{ADCB719B-B349-4BC8-9411-33FC616D38D0}" srcOrd="0" destOrd="0" presId="urn:microsoft.com/office/officeart/2005/8/layout/vList2"/>
    <dgm:cxn modelId="{6026FE29-780A-44C6-83C3-AED937B652AF}" srcId="{01979F1B-11A4-4EBF-BC89-2B3BFD1B5120}" destId="{69716FC2-79DF-449A-9CAA-1D6EF74CCD5E}" srcOrd="6" destOrd="0" parTransId="{FD7F1047-B665-4EC1-8A1F-CAAF461519BA}" sibTransId="{49A0D2F4-D9DA-4703-93ED-09AF39D71FE6}"/>
    <dgm:cxn modelId="{F380882C-12A1-4204-BCB4-E6BBE20BD26C}" srcId="{01979F1B-11A4-4EBF-BC89-2B3BFD1B5120}" destId="{D8E1564E-6472-437C-9A40-E0EAE46CDE4D}" srcOrd="5" destOrd="0" parTransId="{DD56C31F-AEAD-4666-87FD-03FF46E869E6}" sibTransId="{E6ED2AC2-D538-4393-86BA-4AAD038DD9AC}"/>
    <dgm:cxn modelId="{5BAC6835-FA46-4380-A563-0DA37AAF8EE0}" srcId="{01979F1B-11A4-4EBF-BC89-2B3BFD1B5120}" destId="{3B1C18DC-C149-40C9-89C7-E1E7B39C8DB3}" srcOrd="0" destOrd="0" parTransId="{120030B1-9EC7-4202-A540-0C3418AD0CA6}" sibTransId="{DCD690F4-0C51-4094-803C-03D026DAE5F5}"/>
    <dgm:cxn modelId="{0FA22945-F875-477F-9766-24F08EFFBA40}" type="presOf" srcId="{3B1C18DC-C149-40C9-89C7-E1E7B39C8DB3}" destId="{C2022A55-7147-4D01-AA44-FD73A2AF17D9}" srcOrd="0" destOrd="0" presId="urn:microsoft.com/office/officeart/2005/8/layout/vList2"/>
    <dgm:cxn modelId="{EA1A554A-5530-4185-BF46-D2F86F97D291}" srcId="{01979F1B-11A4-4EBF-BC89-2B3BFD1B5120}" destId="{26D906D2-DDEB-4813-8B11-434D825C3F2E}" srcOrd="3" destOrd="0" parTransId="{E0AF9EEC-541E-4235-ACDA-C49A85486C42}" sibTransId="{7B3C20A9-7816-4447-B967-02311B0A3A5F}"/>
    <dgm:cxn modelId="{7C24FD4D-629F-45F5-859F-59D7993C1725}" type="presOf" srcId="{26D906D2-DDEB-4813-8B11-434D825C3F2E}" destId="{62CF7849-6EBF-4CFA-966F-2AC1B70D01C8}" srcOrd="0" destOrd="0" presId="urn:microsoft.com/office/officeart/2005/8/layout/vList2"/>
    <dgm:cxn modelId="{E661E552-F991-46EC-B2B6-E46A6CB5CD80}" type="presOf" srcId="{69716FC2-79DF-449A-9CAA-1D6EF74CCD5E}" destId="{9534DAFC-D645-4167-B71E-BDB484E6F7FD}" srcOrd="0" destOrd="0" presId="urn:microsoft.com/office/officeart/2005/8/layout/vList2"/>
    <dgm:cxn modelId="{24E35458-02D9-4343-B194-7C264402E032}" type="presOf" srcId="{35EFEEF4-8BD6-4459-B83D-058615CCBD45}" destId="{8A8A4887-628E-454C-AF5F-187D5644BD3E}" srcOrd="0" destOrd="0" presId="urn:microsoft.com/office/officeart/2005/8/layout/vList2"/>
    <dgm:cxn modelId="{750B3E8A-E55A-4006-8714-35392F0DC998}" type="presOf" srcId="{01979F1B-11A4-4EBF-BC89-2B3BFD1B5120}" destId="{1B06CFA2-34A1-46A4-86F3-4D6F1E5C74C8}" srcOrd="0" destOrd="0" presId="urn:microsoft.com/office/officeart/2005/8/layout/vList2"/>
    <dgm:cxn modelId="{F1ED2F94-E150-4FA6-A49F-AA7BF8F0AF7B}" type="presOf" srcId="{6BDC759A-33FD-47BA-AC89-57EFF76AAD81}" destId="{BFCFD0C1-2D28-4683-AC79-23E9D56DAFEE}" srcOrd="0" destOrd="0" presId="urn:microsoft.com/office/officeart/2005/8/layout/vList2"/>
    <dgm:cxn modelId="{34961B96-F963-405E-B31A-D9A61C56F50C}" type="presOf" srcId="{D8E1564E-6472-437C-9A40-E0EAE46CDE4D}" destId="{00295FCD-3938-4E8E-AA86-2890617CD446}" srcOrd="0" destOrd="0" presId="urn:microsoft.com/office/officeart/2005/8/layout/vList2"/>
    <dgm:cxn modelId="{DAB4B0DA-A4A9-43F2-A477-0B265C5315D2}" srcId="{01979F1B-11A4-4EBF-BC89-2B3BFD1B5120}" destId="{B07F4851-E134-4546-92B2-EF4D6A7855F0}" srcOrd="4" destOrd="0" parTransId="{0E529FB6-6F58-42BE-BBAA-AE8222B19124}" sibTransId="{95E6A532-DF2C-4ED1-B8A5-253D6BC66E01}"/>
    <dgm:cxn modelId="{A2508DF9-93E5-4E24-BCF6-DC3288FD232B}" srcId="{01979F1B-11A4-4EBF-BC89-2B3BFD1B5120}" destId="{6BDC759A-33FD-47BA-AC89-57EFF76AAD81}" srcOrd="1" destOrd="0" parTransId="{C139CA9A-4C45-44A8-A4BB-F4AA3DBF4A98}" sibTransId="{AE217E82-750D-42E3-9548-FEC97D250B9F}"/>
    <dgm:cxn modelId="{EA62E561-F78A-43BF-A1B8-6FDFCE2A6A2C}" type="presParOf" srcId="{1B06CFA2-34A1-46A4-86F3-4D6F1E5C74C8}" destId="{C2022A55-7147-4D01-AA44-FD73A2AF17D9}" srcOrd="0" destOrd="0" presId="urn:microsoft.com/office/officeart/2005/8/layout/vList2"/>
    <dgm:cxn modelId="{D8031BF2-A945-4E06-A60E-E5C5B801BF46}" type="presParOf" srcId="{1B06CFA2-34A1-46A4-86F3-4D6F1E5C74C8}" destId="{078C0AB0-B676-499E-9CD6-62D21E965CFC}" srcOrd="1" destOrd="0" presId="urn:microsoft.com/office/officeart/2005/8/layout/vList2"/>
    <dgm:cxn modelId="{6088DC0F-0415-4ABD-B8AF-EC436A7C15D6}" type="presParOf" srcId="{1B06CFA2-34A1-46A4-86F3-4D6F1E5C74C8}" destId="{BFCFD0C1-2D28-4683-AC79-23E9D56DAFEE}" srcOrd="2" destOrd="0" presId="urn:microsoft.com/office/officeart/2005/8/layout/vList2"/>
    <dgm:cxn modelId="{5106D64E-4555-489C-8A04-484F314A7AAE}" type="presParOf" srcId="{1B06CFA2-34A1-46A4-86F3-4D6F1E5C74C8}" destId="{067C9DDF-E41F-4C30-ABFE-2FB5E07CEAA5}" srcOrd="3" destOrd="0" presId="urn:microsoft.com/office/officeart/2005/8/layout/vList2"/>
    <dgm:cxn modelId="{F1D52DFB-5AF3-4E5E-BD35-2BF795F64873}" type="presParOf" srcId="{1B06CFA2-34A1-46A4-86F3-4D6F1E5C74C8}" destId="{8A8A4887-628E-454C-AF5F-187D5644BD3E}" srcOrd="4" destOrd="0" presId="urn:microsoft.com/office/officeart/2005/8/layout/vList2"/>
    <dgm:cxn modelId="{C547D005-8EAF-4B5C-A311-3224FC8B8C6B}" type="presParOf" srcId="{1B06CFA2-34A1-46A4-86F3-4D6F1E5C74C8}" destId="{820186CE-AFC3-4DE1-A95B-2488D8B05BDD}" srcOrd="5" destOrd="0" presId="urn:microsoft.com/office/officeart/2005/8/layout/vList2"/>
    <dgm:cxn modelId="{3EF51FA4-BCFC-4510-8FC8-33CB1E4A5DAA}" type="presParOf" srcId="{1B06CFA2-34A1-46A4-86F3-4D6F1E5C74C8}" destId="{62CF7849-6EBF-4CFA-966F-2AC1B70D01C8}" srcOrd="6" destOrd="0" presId="urn:microsoft.com/office/officeart/2005/8/layout/vList2"/>
    <dgm:cxn modelId="{C288AE97-5F5D-48DE-B84E-3ADB47CBFA6A}" type="presParOf" srcId="{1B06CFA2-34A1-46A4-86F3-4D6F1E5C74C8}" destId="{DB8035A3-BEAD-43D8-82DA-FAA4D11FB4E7}" srcOrd="7" destOrd="0" presId="urn:microsoft.com/office/officeart/2005/8/layout/vList2"/>
    <dgm:cxn modelId="{3AB5054E-72C8-479A-AAEC-5AAC9A7847B2}" type="presParOf" srcId="{1B06CFA2-34A1-46A4-86F3-4D6F1E5C74C8}" destId="{ADCB719B-B349-4BC8-9411-33FC616D38D0}" srcOrd="8" destOrd="0" presId="urn:microsoft.com/office/officeart/2005/8/layout/vList2"/>
    <dgm:cxn modelId="{8CA52DC4-700C-49FB-A1A1-34FB27FEB6A9}" type="presParOf" srcId="{1B06CFA2-34A1-46A4-86F3-4D6F1E5C74C8}" destId="{C296680A-51E2-4015-93DD-70EEE8DA1316}" srcOrd="9" destOrd="0" presId="urn:microsoft.com/office/officeart/2005/8/layout/vList2"/>
    <dgm:cxn modelId="{3F928EDD-9F2D-4743-8081-5FB98BF94D22}" type="presParOf" srcId="{1B06CFA2-34A1-46A4-86F3-4D6F1E5C74C8}" destId="{00295FCD-3938-4E8E-AA86-2890617CD446}" srcOrd="10" destOrd="0" presId="urn:microsoft.com/office/officeart/2005/8/layout/vList2"/>
    <dgm:cxn modelId="{ED5A1709-7566-4783-9345-EFF164434D86}" type="presParOf" srcId="{1B06CFA2-34A1-46A4-86F3-4D6F1E5C74C8}" destId="{6E5FAD95-2C1C-4660-B554-C262719FB3DF}" srcOrd="11" destOrd="0" presId="urn:microsoft.com/office/officeart/2005/8/layout/vList2"/>
    <dgm:cxn modelId="{129D0995-A80E-4AA7-B851-66DE7610C043}" type="presParOf" srcId="{1B06CFA2-34A1-46A4-86F3-4D6F1E5C74C8}" destId="{9534DAFC-D645-4167-B71E-BDB484E6F7F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22A55-7147-4D01-AA44-FD73A2AF17D9}">
      <dsp:nvSpPr>
        <dsp:cNvPr id="0" name=""/>
        <dsp:cNvSpPr/>
      </dsp:nvSpPr>
      <dsp:spPr>
        <a:xfrm>
          <a:off x="0" y="15182"/>
          <a:ext cx="6544416" cy="605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Dysuria</a:t>
          </a:r>
        </a:p>
      </dsp:txBody>
      <dsp:txXfrm>
        <a:off x="29557" y="44739"/>
        <a:ext cx="6485302" cy="546360"/>
      </dsp:txXfrm>
    </dsp:sp>
    <dsp:sp modelId="{BFCFD0C1-2D28-4683-AC79-23E9D56DAFEE}">
      <dsp:nvSpPr>
        <dsp:cNvPr id="0" name=""/>
        <dsp:cNvSpPr/>
      </dsp:nvSpPr>
      <dsp:spPr>
        <a:xfrm>
          <a:off x="0" y="686897"/>
          <a:ext cx="6544416" cy="605474"/>
        </a:xfrm>
        <a:prstGeom prst="roundRect">
          <a:avLst/>
        </a:prstGeom>
        <a:solidFill>
          <a:schemeClr val="accent2">
            <a:hueOff val="0"/>
            <a:satOff val="0"/>
            <a:lumOff val="-1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Frequency</a:t>
          </a:r>
        </a:p>
      </dsp:txBody>
      <dsp:txXfrm>
        <a:off x="29557" y="716454"/>
        <a:ext cx="6485302" cy="546360"/>
      </dsp:txXfrm>
    </dsp:sp>
    <dsp:sp modelId="{8A8A4887-628E-454C-AF5F-187D5644BD3E}">
      <dsp:nvSpPr>
        <dsp:cNvPr id="0" name=""/>
        <dsp:cNvSpPr/>
      </dsp:nvSpPr>
      <dsp:spPr>
        <a:xfrm>
          <a:off x="0" y="1358612"/>
          <a:ext cx="6544416" cy="605474"/>
        </a:xfrm>
        <a:prstGeom prst="roundRect">
          <a:avLst/>
        </a:prstGeom>
        <a:solidFill>
          <a:schemeClr val="accent2">
            <a:hueOff val="0"/>
            <a:satOff val="0"/>
            <a:lumOff val="-36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Urgency</a:t>
          </a:r>
        </a:p>
      </dsp:txBody>
      <dsp:txXfrm>
        <a:off x="29557" y="1388169"/>
        <a:ext cx="6485302" cy="546360"/>
      </dsp:txXfrm>
    </dsp:sp>
    <dsp:sp modelId="{62CF7849-6EBF-4CFA-966F-2AC1B70D01C8}">
      <dsp:nvSpPr>
        <dsp:cNvPr id="0" name=""/>
        <dsp:cNvSpPr/>
      </dsp:nvSpPr>
      <dsp:spPr>
        <a:xfrm>
          <a:off x="0" y="2030327"/>
          <a:ext cx="6544416" cy="605474"/>
        </a:xfrm>
        <a:prstGeom prst="roundRect">
          <a:avLst/>
        </a:prstGeom>
        <a:solidFill>
          <a:schemeClr val="accent2">
            <a:hueOff val="0"/>
            <a:satOff val="0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Nocturia</a:t>
          </a:r>
        </a:p>
      </dsp:txBody>
      <dsp:txXfrm>
        <a:off x="29557" y="2059884"/>
        <a:ext cx="6485302" cy="546360"/>
      </dsp:txXfrm>
    </dsp:sp>
    <dsp:sp modelId="{ADCB719B-B349-4BC8-9411-33FC616D38D0}">
      <dsp:nvSpPr>
        <dsp:cNvPr id="0" name=""/>
        <dsp:cNvSpPr/>
      </dsp:nvSpPr>
      <dsp:spPr>
        <a:xfrm>
          <a:off x="0" y="2702042"/>
          <a:ext cx="6544416" cy="605474"/>
        </a:xfrm>
        <a:prstGeom prst="roundRect">
          <a:avLst/>
        </a:prstGeom>
        <a:solidFill>
          <a:schemeClr val="accent2">
            <a:hueOff val="0"/>
            <a:satOff val="0"/>
            <a:lumOff val="-73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Enuresis</a:t>
          </a:r>
        </a:p>
      </dsp:txBody>
      <dsp:txXfrm>
        <a:off x="29557" y="2731599"/>
        <a:ext cx="6485302" cy="546360"/>
      </dsp:txXfrm>
    </dsp:sp>
    <dsp:sp modelId="{00295FCD-3938-4E8E-AA86-2890617CD446}">
      <dsp:nvSpPr>
        <dsp:cNvPr id="0" name=""/>
        <dsp:cNvSpPr/>
      </dsp:nvSpPr>
      <dsp:spPr>
        <a:xfrm>
          <a:off x="0" y="3373757"/>
          <a:ext cx="6544416" cy="605474"/>
        </a:xfrm>
        <a:prstGeom prst="roundRect">
          <a:avLst/>
        </a:prstGeom>
        <a:solidFill>
          <a:schemeClr val="accent2">
            <a:hueOff val="0"/>
            <a:satOff val="0"/>
            <a:lumOff val="-9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Polyuria</a:t>
          </a:r>
        </a:p>
      </dsp:txBody>
      <dsp:txXfrm>
        <a:off x="29557" y="3403314"/>
        <a:ext cx="6485302" cy="546360"/>
      </dsp:txXfrm>
    </dsp:sp>
    <dsp:sp modelId="{9534DAFC-D645-4167-B71E-BDB484E6F7FD}">
      <dsp:nvSpPr>
        <dsp:cNvPr id="0" name=""/>
        <dsp:cNvSpPr/>
      </dsp:nvSpPr>
      <dsp:spPr>
        <a:xfrm>
          <a:off x="0" y="4045472"/>
          <a:ext cx="6544416" cy="605474"/>
        </a:xfrm>
        <a:prstGeom prst="roundRect">
          <a:avLst/>
        </a:prstGeom>
        <a:solidFill>
          <a:schemeClr val="accent2">
            <a:hueOff val="0"/>
            <a:satOff val="0"/>
            <a:lumOff val="-1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Oliguria</a:t>
          </a:r>
        </a:p>
      </dsp:txBody>
      <dsp:txXfrm>
        <a:off x="29557" y="4075029"/>
        <a:ext cx="6485302" cy="546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5480CF3A-D401-A83C-6FC7-0B7C1DAC3A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7663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79625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68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40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12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084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38EF110-35D6-4966-B180-B5618457BA74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1584448-9851-6240-6B93-18F5545497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94CC83D-DF67-2C4E-9077-09B5D2DBEB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F87BF262-6026-EFE1-D874-F95BB3E58D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7663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79625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68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40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12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084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5DB46F1-7D08-4175-93D6-9C4EAC54AB2C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031531A-2CF8-04AA-5E47-9F574582E9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A8E6437-09C8-476B-C084-D7937EB4A4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E9451336-84BF-1E0C-0AE7-4CAE0A863B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7663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79625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68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40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12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084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2D84AB-87DF-4378-BE64-B579EC34F0CA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E85F035A-FD36-24BA-7078-F2FA727D0F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A83F167E-F8A1-ED0C-3C08-CCC6CF7D5D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18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7AAC7778-1186-1F76-07A2-E21450A490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7663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79625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68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40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12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084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159D29E-4B59-4ADE-82F7-85FDD5AE6593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4E9D980-B973-CAB3-0BF0-6E59607D89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19959A0-A437-E877-D49A-D3AE9CFC2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E36290BD-E20B-D76D-8340-3EA6904076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7663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79625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68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40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12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084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086312C-710C-4CF2-9752-7E9EC2556B25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8DFED5EC-6978-EF01-00D8-A0DD3419D8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779BCE3A-81C8-76CB-2EE1-C6E00FF41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201DE47B-F7B7-FFBD-6CD5-FC4AC2F86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7663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79625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68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40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12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084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AC734C-C7DF-4CB3-81F5-5288FC938F57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BDB066C-F266-BB97-C255-FE9A83E4AF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617B4E2-1853-9144-794C-5539D5043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4F234EC9-271E-2861-A027-C2AD9EA16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7663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79625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68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40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12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084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DB38C36-A238-48B2-9E81-0FCBE7C1CB06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653A909-393E-75F1-C569-9583F8CCF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856BAFF-9AE7-4219-D970-E249CB95A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067ABDB7-B203-3136-BD9F-EC7772BB8F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ECE830E5-396B-1FF0-901E-1E824071B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F61236F6-0005-9B48-59F5-D1F46F9A37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BC2AE756-9D90-44DB-9E0E-BEC9125BC321}" type="slidenum">
              <a:rPr lang="en-US" altLang="en-US" sz="1200"/>
              <a:pPr/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F608383-0716-8FEF-664D-77B0493335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7663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79625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68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40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12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084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92CD329-9C40-4A5B-853B-BD1B38C78A46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FE81611-C780-3FDF-837B-472D94AD80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6868581-24D5-5918-FC49-83BC0A3230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CFE27098-1D6B-B48C-D2B4-10360B6557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7663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79625" indent="-2301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68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40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12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08425" indent="-2301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BF74A5-E1B6-4108-AFA1-58F74F7D0424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C40572E-5564-15A4-9C95-98962EF8EE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A75108B4-57A1-F08F-214B-34B5D18EE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9A7D3472-D8EE-1E89-D5DB-908BB281A2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E0E2CBA3-5CB3-6FD2-AF81-4F8C3CCB1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91D96F3E-1AF7-1482-F06D-14B2CD6B91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D2C9E4CD-4769-4EF9-874E-DD336498FADD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F1294069-34A5-EF37-3123-454D0F02D6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B7692429-3D6A-2D4C-B0B3-9EC1697F9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8C9B1548-B499-B6F4-2D60-C53358DE1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F9CD29F4-E5A5-4598-A81A-A26679FC23CE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139097D-D91F-164E-1547-B6A2B5BE8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69ECF31-3861-6028-95CB-6488CBF70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FF5709F4-C964-778D-615B-A5E1ACCA1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6DB337DE-A6F2-4BDC-8BF6-13FBA5AFE1C3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2D121C29-6C95-50C6-F898-7F4FDEC267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3139021D-1097-395D-66CF-452CB880B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B9DBB06E-9BD0-9F7C-BBFD-394FD4FFAE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6D69C2FF-1375-4C10-8D16-45D00F5F547C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DB30FFA6-536F-D2FA-AF4F-FCA6AA194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3E0AFCC2-327A-8852-719A-2247841F6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13EF8804-B4A8-1702-C3A1-3AD1F5464D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74D279A8-E9AA-4851-8C7C-5658EE29191F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D8187212-96A1-3AAE-3E01-9AB8AB9835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5AECF855-9DFB-E511-C5E6-8F8681D16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DF6E5FA0-8579-0DB5-D00E-986EF4713E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B421BE1D-EAC6-41CE-A0E1-D3AEF98D37B4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3" y="722313"/>
            <a:ext cx="11516784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8151" y="1941513"/>
            <a:ext cx="536998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4" y="1941513"/>
            <a:ext cx="5372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D703DEB-99A2-9C03-BA20-43B49AEB7A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D210662-2AE6-EA0B-0B9E-966169F1A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93B7038A-8295-07E7-7EE5-8A3BF1B0C1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4F6E3-FDB1-4431-93ED-8C4BC073B8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032834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The Child with a Genitourinary Condition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sz="4800" dirty="0">
                <a:solidFill>
                  <a:schemeClr val="tx1"/>
                </a:solidFill>
              </a:rPr>
              <a:t>Chapter 29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sz="4800" dirty="0">
                <a:solidFill>
                  <a:schemeClr val="tx1"/>
                </a:solidFill>
              </a:rPr>
              <a:t>Niomi Quinteros BSN, RN</a:t>
            </a:r>
            <a:br>
              <a:rPr lang="en-US" altLang="en-US" sz="4800" dirty="0">
                <a:solidFill>
                  <a:schemeClr val="tx1"/>
                </a:solidFill>
              </a:rPr>
            </a:br>
            <a:br>
              <a:rPr lang="en-US" altLang="en-US" sz="4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562CC7-5694-48BE-91E6-28EDEE4A5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6"/>
    </mc:Choice>
    <mc:Fallback>
      <p:transition spd="slow" advTm="8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C0A9639-BFA5-8844-3741-735873D4E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200" dirty="0">
                <a:solidFill>
                  <a:schemeClr val="tx1"/>
                </a:solidFill>
              </a:rPr>
              <a:t>Acute Urinary Tract Infection (UTI)</a:t>
            </a:r>
          </a:p>
        </p:txBody>
      </p:sp>
      <p:sp>
        <p:nvSpPr>
          <p:cNvPr id="23555" name="Content Placeholder 1">
            <a:extLst>
              <a:ext uri="{FF2B5EF4-FFF2-40B4-BE49-F238E27FC236}">
                <a16:creationId xmlns:a16="http://schemas.microsoft.com/office/drawing/2014/main" id="{6F5609B3-C24E-B941-5646-255AEA17655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408813" y="1612900"/>
            <a:ext cx="4610986" cy="5054599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Infants:</a:t>
            </a:r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Diaper rash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Foul-smelling urine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Frequent urination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Weight loss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Fever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Failure to thrive</a:t>
            </a:r>
            <a:endParaRPr lang="en-US" altLang="en-US" u="sng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3556" name="Content Placeholder 2">
            <a:extLst>
              <a:ext uri="{FF2B5EF4-FFF2-40B4-BE49-F238E27FC236}">
                <a16:creationId xmlns:a16="http://schemas.microsoft.com/office/drawing/2014/main" id="{B968A5AA-D546-F5D4-86AA-59A7B70174C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257260" y="1612900"/>
            <a:ext cx="4853763" cy="5054599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Older Child: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Urinary frequency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Pain during urination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Onset of bedwetting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Abdominal pain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Hematuria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Treatment:</a:t>
            </a:r>
          </a:p>
          <a:p>
            <a:pPr lvl="1" eaLnBrk="1" hangingPunct="1"/>
            <a:r>
              <a:rPr lang="en-US" altLang="en-US" sz="2000" dirty="0"/>
              <a:t>Broad-spectrum antibiotics or Sulfonamides (Penicillin or Bactrim) </a:t>
            </a:r>
          </a:p>
          <a:p>
            <a:pPr lvl="1" eaLnBrk="1" hangingPunct="1"/>
            <a:r>
              <a:rPr lang="en-US" altLang="en-US" sz="2000" dirty="0"/>
              <a:t>Teaching of family</a:t>
            </a:r>
          </a:p>
          <a:p>
            <a:pPr lvl="1" eaLnBrk="1" hangingPunct="1"/>
            <a:r>
              <a:rPr lang="en-US" altLang="en-US" sz="2000" dirty="0"/>
              <a:t>Treatment of underlying defect (if indicated)</a:t>
            </a:r>
          </a:p>
          <a:p>
            <a:endParaRPr lang="en-US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C2CA29-843B-4500-8F30-745D599AA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42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reventing cystitis">
            <a:extLst>
              <a:ext uri="{FF2B5EF4-FFF2-40B4-BE49-F238E27FC236}">
                <a16:creationId xmlns:a16="http://schemas.microsoft.com/office/drawing/2014/main" id="{E6577F49-F3F1-7173-D4F9-68F99FC6D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0"/>
            <a:ext cx="7086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AB990FB-FB90-4C43-8312-07C4AF9F9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0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927C609-6F49-0CEC-0647-A9E42F7B11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Nephrotic Syndrome</a:t>
            </a:r>
            <a:br>
              <a:rPr lang="en-US" altLang="en-US" sz="3200" dirty="0">
                <a:solidFill>
                  <a:schemeClr val="tx1"/>
                </a:solidFill>
              </a:rPr>
            </a:br>
            <a:r>
              <a:rPr lang="en-US" altLang="en-US" sz="3200" dirty="0">
                <a:solidFill>
                  <a:schemeClr val="tx1"/>
                </a:solidFill>
              </a:rPr>
              <a:t>Glomerular Disease</a:t>
            </a:r>
            <a:endParaRPr lang="en-US" altLang="en-US" sz="5400" dirty="0">
              <a:solidFill>
                <a:schemeClr val="tx1"/>
              </a:solidFill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B9BC241-BD11-41E8-8612-AC64A92FD2C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08774" y="1916262"/>
            <a:ext cx="4361725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Symptoms: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Edema in the lower legs, feet, abdomen, hands, face, or other parts of the body</a:t>
            </a:r>
            <a:endParaRPr lang="en-US" altLang="en-US" sz="2400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/>
              <a:t>Weight gain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/>
              <a:t>Pallor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/>
              <a:t>Irritability/listlessness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/>
              <a:t>Poor appetite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/>
              <a:t>Increase albumin (protein) in urine</a:t>
            </a:r>
          </a:p>
          <a:p>
            <a:pPr lvl="1">
              <a:defRPr/>
            </a:pPr>
            <a:r>
              <a:rPr lang="en-US" sz="2400" dirty="0"/>
              <a:t>Foamy urine</a:t>
            </a:r>
            <a:endParaRPr lang="en-US" altLang="en-US" sz="2400" dirty="0"/>
          </a:p>
          <a:p>
            <a:pPr marL="457200" lvl="1" indent="0">
              <a:lnSpc>
                <a:spcPct val="80000"/>
              </a:lnSpc>
              <a:buNone/>
              <a:defRPr/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53486-220B-1360-AD8B-20FE9B630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933" y="2182962"/>
            <a:ext cx="6841067" cy="38481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742D3A-A953-4D64-84D4-CB5C69EDB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25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C19850-7107-7FCA-B75D-CD0204A7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Nephrotic Syndrome</a:t>
            </a:r>
            <a:br>
              <a:rPr lang="en-US" altLang="en-US" sz="4000" dirty="0">
                <a:solidFill>
                  <a:schemeClr val="tx1"/>
                </a:solidFill>
              </a:rPr>
            </a:br>
            <a:r>
              <a:rPr lang="en-US" altLang="en-US" sz="4000" dirty="0">
                <a:solidFill>
                  <a:schemeClr val="tx1"/>
                </a:solidFill>
              </a:rPr>
              <a:t>Glomerular Disease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A89005-F0B1-372F-1677-A3701978A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713" y="2163725"/>
            <a:ext cx="4610986" cy="401323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altLang="en-US" sz="2400" dirty="0"/>
              <a:t>Treatment:</a:t>
            </a:r>
          </a:p>
          <a:p>
            <a:pPr lvl="1" eaLnBrk="1" hangingPunct="1">
              <a:defRPr/>
            </a:pPr>
            <a:r>
              <a:rPr lang="en-US" altLang="en-US" sz="2400" dirty="0"/>
              <a:t>Minimizing edema</a:t>
            </a:r>
          </a:p>
          <a:p>
            <a:pPr lvl="1" eaLnBrk="1" hangingPunct="1">
              <a:defRPr/>
            </a:pPr>
            <a:r>
              <a:rPr lang="en-US" altLang="en-US" sz="2400" dirty="0"/>
              <a:t>Steroids or Immunosuppressive therapy</a:t>
            </a:r>
          </a:p>
          <a:p>
            <a:pPr lvl="2" eaLnBrk="1" hangingPunct="1">
              <a:defRPr/>
            </a:pPr>
            <a:r>
              <a:rPr lang="en-US" altLang="en-US" sz="2400" dirty="0"/>
              <a:t>Monitor for infection</a:t>
            </a:r>
          </a:p>
          <a:p>
            <a:pPr lvl="1" eaLnBrk="1" hangingPunct="1">
              <a:defRPr/>
            </a:pPr>
            <a:r>
              <a:rPr lang="en-US" altLang="en-US" sz="2400" dirty="0"/>
              <a:t>Abdominal paracentesis; thoracentesis</a:t>
            </a:r>
          </a:p>
          <a:p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E023044-40CE-06CA-5540-E10579BF0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1916262"/>
            <a:ext cx="4853763" cy="426947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400" dirty="0"/>
              <a:t>Nursing Considerations:</a:t>
            </a:r>
          </a:p>
          <a:p>
            <a:pPr lvl="1" eaLnBrk="1" hangingPunct="1"/>
            <a:r>
              <a:rPr lang="en-US" altLang="en-US" sz="2400" dirty="0"/>
              <a:t>Well-balanced diet</a:t>
            </a:r>
          </a:p>
          <a:p>
            <a:pPr lvl="1" eaLnBrk="1" hangingPunct="1"/>
            <a:r>
              <a:rPr lang="en-US" altLang="en-US" sz="2400" dirty="0"/>
              <a:t>Provide good skin care; frequent positioning: Q2H</a:t>
            </a:r>
          </a:p>
          <a:p>
            <a:pPr lvl="1" eaLnBrk="1" hangingPunct="1"/>
            <a:r>
              <a:rPr lang="en-US" altLang="en-US" sz="2400" dirty="0"/>
              <a:t>Strict I/O; abdominal girth daily</a:t>
            </a:r>
          </a:p>
          <a:p>
            <a:pPr lvl="2" eaLnBrk="1" hangingPunct="1"/>
            <a:r>
              <a:rPr lang="en-US" altLang="en-US" sz="2400" dirty="0"/>
              <a:t>May need a diuretic</a:t>
            </a:r>
          </a:p>
          <a:p>
            <a:pPr lvl="1" eaLnBrk="1" hangingPunct="1"/>
            <a:r>
              <a:rPr lang="en-US" altLang="en-US" sz="2400" dirty="0"/>
              <a:t>Prevent from infections</a:t>
            </a:r>
          </a:p>
          <a:p>
            <a:pPr lvl="2" eaLnBrk="1" hangingPunct="1"/>
            <a:r>
              <a:rPr lang="en-US" altLang="en-US" sz="2400" dirty="0"/>
              <a:t>May need an antibiotic</a:t>
            </a:r>
          </a:p>
          <a:p>
            <a:pPr lvl="1" eaLnBrk="1" hangingPunct="1"/>
            <a:r>
              <a:rPr lang="en-US" altLang="en-US" sz="2400" dirty="0"/>
              <a:t>Patient/family teaching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E3867-553F-B355-A3BF-B5C24003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0C13CF-D577-445D-80DB-57C98B485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3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14"/>
    </mc:Choice>
    <mc:Fallback>
      <p:transition spd="slow" advTm="133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7E5D05A-6E27-E7F1-12C0-4781018AA2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Acute Glomerulonephritis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(AGN)/Bright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en-US" dirty="0">
                <a:solidFill>
                  <a:schemeClr val="tx1"/>
                </a:solidFill>
              </a:rPr>
              <a:t>s Disease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3521BC7-D3F5-7839-AA73-442F4CAD736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Manifestations: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Urine is brown or bloody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Periorbital edema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Fever, headache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Decreased urine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Diarrhea, vomiting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Hypertension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BB867-D86C-411F-A06E-75779A251C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400" dirty="0"/>
              <a:t>Treatment/Nursing Considerations:</a:t>
            </a:r>
          </a:p>
          <a:p>
            <a:pPr lvl="1" eaLnBrk="1" hangingPunct="1">
              <a:defRPr/>
            </a:pPr>
            <a:r>
              <a:rPr lang="en-US" altLang="en-US" sz="2400" dirty="0"/>
              <a:t>Penicillin</a:t>
            </a:r>
          </a:p>
          <a:p>
            <a:pPr lvl="1" eaLnBrk="1" hangingPunct="1">
              <a:defRPr/>
            </a:pPr>
            <a:r>
              <a:rPr lang="en-US" altLang="en-US" sz="2400" dirty="0"/>
              <a:t>Decreased activity</a:t>
            </a:r>
          </a:p>
          <a:p>
            <a:pPr lvl="1" eaLnBrk="1" hangingPunct="1">
              <a:defRPr/>
            </a:pPr>
            <a:r>
              <a:rPr lang="en-US" altLang="en-US" sz="2400" dirty="0"/>
              <a:t>Strict I/O</a:t>
            </a:r>
          </a:p>
          <a:p>
            <a:pPr lvl="1" eaLnBrk="1" hangingPunct="1">
              <a:defRPr/>
            </a:pPr>
            <a:r>
              <a:rPr lang="en-US" altLang="en-US" sz="2400" dirty="0"/>
              <a:t>Urine labs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29701" name="TextBox 2">
            <a:extLst>
              <a:ext uri="{FF2B5EF4-FFF2-40B4-BE49-F238E27FC236}">
                <a16:creationId xmlns:a16="http://schemas.microsoft.com/office/drawing/2014/main" id="{E2A626AD-4735-ED77-06BF-439BBAB65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311" y="5224275"/>
            <a:ext cx="44989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CFF33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+mj-lt"/>
              </a:rPr>
              <a:t>Caused by an allergic reaction to Group A beta-hemolytic streptococcal infection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CEEED4-C8C6-475B-8E72-A7129F7049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34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8C3A6B1-E86E-CD01-07DB-B1ED85E1A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52401"/>
            <a:ext cx="8534400" cy="1431925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Wilm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en-US" dirty="0">
                <a:solidFill>
                  <a:schemeClr val="tx1"/>
                </a:solidFill>
              </a:rPr>
              <a:t>s tumor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(Nephroblastoma)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2315A61-1A88-439D-9941-9F5E0ED55E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2014" y="1841500"/>
            <a:ext cx="8510587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Symptoms: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Early- none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/>
              <a:t>Late- swelling of abdomen</a:t>
            </a:r>
          </a:p>
          <a:p>
            <a:pPr eaLnBrk="1" hangingPunct="1">
              <a:defRPr/>
            </a:pPr>
            <a:r>
              <a:rPr lang="en-US" altLang="en-US" sz="2400" dirty="0"/>
              <a:t>Treatment/nursing considerations</a:t>
            </a:r>
          </a:p>
          <a:p>
            <a:pPr lvl="1" eaLnBrk="1" hangingPunct="1">
              <a:defRPr/>
            </a:pPr>
            <a:r>
              <a:rPr lang="en-US" altLang="en-US" sz="2400" dirty="0"/>
              <a:t>Surgery</a:t>
            </a:r>
          </a:p>
          <a:p>
            <a:pPr lvl="1" eaLnBrk="1" hangingPunct="1">
              <a:defRPr/>
            </a:pPr>
            <a:r>
              <a:rPr lang="en-US" altLang="en-US" sz="2400" dirty="0"/>
              <a:t>Radiation/chemo</a:t>
            </a:r>
          </a:p>
          <a:p>
            <a:pPr lvl="1" eaLnBrk="1" hangingPunct="1">
              <a:defRPr/>
            </a:pPr>
            <a:r>
              <a:rPr lang="en-US" altLang="en-US" sz="2400" dirty="0"/>
              <a:t>Comfort measures</a:t>
            </a:r>
          </a:p>
          <a:p>
            <a:pPr lvl="1" eaLnBrk="1" hangingPunct="1"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No palpating of abdomen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endParaRPr lang="en-US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dirty="0"/>
          </a:p>
        </p:txBody>
      </p:sp>
      <p:pic>
        <p:nvPicPr>
          <p:cNvPr id="8194" name="Picture 2" descr="Wilms tumor | UM Health-Sparrow">
            <a:extLst>
              <a:ext uri="{FF2B5EF4-FFF2-40B4-BE49-F238E27FC236}">
                <a16:creationId xmlns:a16="http://schemas.microsoft.com/office/drawing/2014/main" id="{F3375F74-60C9-BBF8-6609-B97D98EBF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58" y="1495425"/>
            <a:ext cx="5669441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2FFB1D-64E1-4624-99B2-FFFAC10F1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78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1" name="Freeform: Shape 3380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803" name="Rectangle 33802">
            <a:extLst>
              <a:ext uri="{FF2B5EF4-FFF2-40B4-BE49-F238E27FC236}">
                <a16:creationId xmlns:a16="http://schemas.microsoft.com/office/drawing/2014/main" id="{51B4153B-B110-4ED7-8630-3CABE81A3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05" name="Rectangle 33804">
            <a:extLst>
              <a:ext uri="{FF2B5EF4-FFF2-40B4-BE49-F238E27FC236}">
                <a16:creationId xmlns:a16="http://schemas.microsoft.com/office/drawing/2014/main" id="{6FA5C78E-B270-4285-98D2-CD98C01BA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07" name="Freeform: Shape 33806">
            <a:extLst>
              <a:ext uri="{FF2B5EF4-FFF2-40B4-BE49-F238E27FC236}">
                <a16:creationId xmlns:a16="http://schemas.microsoft.com/office/drawing/2014/main" id="{03A2060A-9B94-4B72-B661-8908DD26C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4014"/>
            <a:ext cx="2343647" cy="4393053"/>
          </a:xfrm>
          <a:custGeom>
            <a:avLst/>
            <a:gdLst>
              <a:gd name="connsiteX0" fmla="*/ 2338914 w 2343647"/>
              <a:gd name="connsiteY0" fmla="*/ 0 h 4393053"/>
              <a:gd name="connsiteX1" fmla="*/ 2340512 w 2343647"/>
              <a:gd name="connsiteY1" fmla="*/ 0 h 4393053"/>
              <a:gd name="connsiteX2" fmla="*/ 2341290 w 2343647"/>
              <a:gd name="connsiteY2" fmla="*/ 1095261 h 4393053"/>
              <a:gd name="connsiteX3" fmla="*/ 2343647 w 2343647"/>
              <a:gd name="connsiteY3" fmla="*/ 4393053 h 4393053"/>
              <a:gd name="connsiteX4" fmla="*/ 2340504 w 2343647"/>
              <a:gd name="connsiteY4" fmla="*/ 4330809 h 4393053"/>
              <a:gd name="connsiteX5" fmla="*/ 134816 w 2343647"/>
              <a:gd name="connsiteY5" fmla="*/ 2139079 h 4393053"/>
              <a:gd name="connsiteX6" fmla="*/ 0 w 2343647"/>
              <a:gd name="connsiteY6" fmla="*/ 2132696 h 4393053"/>
              <a:gd name="connsiteX7" fmla="*/ 134816 w 2343647"/>
              <a:gd name="connsiteY7" fmla="*/ 2126313 h 4393053"/>
              <a:gd name="connsiteX8" fmla="*/ 2309087 w 2343647"/>
              <a:gd name="connsiteY8" fmla="*/ 203119 h 439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647" h="4393053">
                <a:moveTo>
                  <a:pt x="2338914" y="0"/>
                </a:moveTo>
                <a:lnTo>
                  <a:pt x="2340512" y="0"/>
                </a:lnTo>
                <a:lnTo>
                  <a:pt x="2341290" y="1095261"/>
                </a:lnTo>
                <a:cubicBezTo>
                  <a:pt x="2342076" y="2194525"/>
                  <a:pt x="2342861" y="3278435"/>
                  <a:pt x="2343647" y="4393053"/>
                </a:cubicBezTo>
                <a:lnTo>
                  <a:pt x="2340504" y="4330809"/>
                </a:lnTo>
                <a:cubicBezTo>
                  <a:pt x="2222700" y="3170819"/>
                  <a:pt x="1296917" y="2249689"/>
                  <a:pt x="134816" y="2139079"/>
                </a:cubicBezTo>
                <a:lnTo>
                  <a:pt x="0" y="2132696"/>
                </a:lnTo>
                <a:lnTo>
                  <a:pt x="134816" y="2126313"/>
                </a:lnTo>
                <a:cubicBezTo>
                  <a:pt x="1224286" y="2022616"/>
                  <a:pt x="2106054" y="1254528"/>
                  <a:pt x="2309087" y="203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09" name="Freeform: Shape 33808">
            <a:extLst>
              <a:ext uri="{FF2B5EF4-FFF2-40B4-BE49-F238E27FC236}">
                <a16:creationId xmlns:a16="http://schemas.microsoft.com/office/drawing/2014/main" id="{85F34811-F695-48A5-BE8E-269963D86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4014"/>
            <a:ext cx="2343647" cy="4393053"/>
          </a:xfrm>
          <a:custGeom>
            <a:avLst/>
            <a:gdLst>
              <a:gd name="connsiteX0" fmla="*/ 2338914 w 2343647"/>
              <a:gd name="connsiteY0" fmla="*/ 0 h 4393053"/>
              <a:gd name="connsiteX1" fmla="*/ 2340512 w 2343647"/>
              <a:gd name="connsiteY1" fmla="*/ 0 h 4393053"/>
              <a:gd name="connsiteX2" fmla="*/ 2341290 w 2343647"/>
              <a:gd name="connsiteY2" fmla="*/ 1095261 h 4393053"/>
              <a:gd name="connsiteX3" fmla="*/ 2343647 w 2343647"/>
              <a:gd name="connsiteY3" fmla="*/ 4393053 h 4393053"/>
              <a:gd name="connsiteX4" fmla="*/ 2340504 w 2343647"/>
              <a:gd name="connsiteY4" fmla="*/ 4330809 h 4393053"/>
              <a:gd name="connsiteX5" fmla="*/ 134816 w 2343647"/>
              <a:gd name="connsiteY5" fmla="*/ 2139079 h 4393053"/>
              <a:gd name="connsiteX6" fmla="*/ 0 w 2343647"/>
              <a:gd name="connsiteY6" fmla="*/ 2132696 h 4393053"/>
              <a:gd name="connsiteX7" fmla="*/ 134816 w 2343647"/>
              <a:gd name="connsiteY7" fmla="*/ 2126313 h 4393053"/>
              <a:gd name="connsiteX8" fmla="*/ 2309087 w 2343647"/>
              <a:gd name="connsiteY8" fmla="*/ 203119 h 439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647" h="4393053">
                <a:moveTo>
                  <a:pt x="2338914" y="0"/>
                </a:moveTo>
                <a:lnTo>
                  <a:pt x="2340512" y="0"/>
                </a:lnTo>
                <a:lnTo>
                  <a:pt x="2341290" y="1095261"/>
                </a:lnTo>
                <a:cubicBezTo>
                  <a:pt x="2342076" y="2194525"/>
                  <a:pt x="2342861" y="3278435"/>
                  <a:pt x="2343647" y="4393053"/>
                </a:cubicBezTo>
                <a:lnTo>
                  <a:pt x="2340504" y="4330809"/>
                </a:lnTo>
                <a:cubicBezTo>
                  <a:pt x="2222700" y="3170819"/>
                  <a:pt x="1296917" y="2249689"/>
                  <a:pt x="134816" y="2139079"/>
                </a:cubicBezTo>
                <a:lnTo>
                  <a:pt x="0" y="2132696"/>
                </a:lnTo>
                <a:lnTo>
                  <a:pt x="134816" y="2126313"/>
                </a:lnTo>
                <a:cubicBezTo>
                  <a:pt x="1224286" y="2022616"/>
                  <a:pt x="2106054" y="1254528"/>
                  <a:pt x="2309087" y="203119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2209D915-C0E7-EE94-6BBD-4E8290B2B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1" y="488950"/>
            <a:ext cx="9914859" cy="1423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Hydrocele</a:t>
            </a:r>
          </a:p>
        </p:txBody>
      </p:sp>
      <p:pic>
        <p:nvPicPr>
          <p:cNvPr id="33796" name="Picture 5" descr="SyNe_hydrocele">
            <a:extLst>
              <a:ext uri="{FF2B5EF4-FFF2-40B4-BE49-F238E27FC236}">
                <a16:creationId xmlns:a16="http://schemas.microsoft.com/office/drawing/2014/main" id="{EC6658AF-D1BF-519E-E511-28AEEA3D1D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8" r="26501" b="-2"/>
          <a:stretch/>
        </p:blipFill>
        <p:spPr>
          <a:xfrm>
            <a:off x="20" y="2124272"/>
            <a:ext cx="4294466" cy="4733728"/>
          </a:xfrm>
          <a:prstGeom prst="rect">
            <a:avLst/>
          </a:prstGeom>
          <a:noFill/>
        </p:spPr>
      </p:pic>
      <p:sp>
        <p:nvSpPr>
          <p:cNvPr id="33795" name="Rectangle 3">
            <a:extLst>
              <a:ext uri="{FF2B5EF4-FFF2-40B4-BE49-F238E27FC236}">
                <a16:creationId xmlns:a16="http://schemas.microsoft.com/office/drawing/2014/main" id="{CB2BBA3C-D4AC-251F-BDA0-1942BDB4E9D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21250" y="2724150"/>
            <a:ext cx="6356350" cy="34528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Excessive fluid in the scrotal sac. (May or may not req. surgery)</a:t>
            </a:r>
          </a:p>
          <a:p>
            <a:r>
              <a:rPr lang="en-US" altLang="en-US"/>
              <a:t>Many times, corrects itself by age 1 year old</a:t>
            </a:r>
          </a:p>
          <a:p>
            <a:r>
              <a:rPr lang="en-US" altLang="en-US"/>
              <a:t>Surgery for chronic hydrocele, lasting more than 1 year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FCE370-FF7A-4AA2-B118-0F8D0AAE2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1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Freeform: Shape 3584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851" name="Rectangle 35850">
            <a:extLst>
              <a:ext uri="{FF2B5EF4-FFF2-40B4-BE49-F238E27FC236}">
                <a16:creationId xmlns:a16="http://schemas.microsoft.com/office/drawing/2014/main" id="{8354E4A1-6024-4D18-89EA-EB7EF53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53" name="Freeform: Shape 35852">
            <a:extLst>
              <a:ext uri="{FF2B5EF4-FFF2-40B4-BE49-F238E27FC236}">
                <a16:creationId xmlns:a16="http://schemas.microsoft.com/office/drawing/2014/main" id="{184965AF-C953-45C8-BD68-12F8B588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855" name="Freeform: Shape 35854">
            <a:extLst>
              <a:ext uri="{FF2B5EF4-FFF2-40B4-BE49-F238E27FC236}">
                <a16:creationId xmlns:a16="http://schemas.microsoft.com/office/drawing/2014/main" id="{2DECE677-C1FD-4829-8D4A-3C19A04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AC9A44EB-9F3C-22BA-0C37-F388E464E1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510988"/>
            <a:ext cx="9344578" cy="1156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700" dirty="0">
                <a:solidFill>
                  <a:schemeClr val="tx1"/>
                </a:solidFill>
              </a:rPr>
              <a:t>Cryptorchidism </a:t>
            </a:r>
            <a:br>
              <a:rPr lang="en-US" altLang="en-US" sz="3700" dirty="0">
                <a:solidFill>
                  <a:srgbClr val="FFFFFF"/>
                </a:solidFill>
              </a:rPr>
            </a:br>
            <a:endParaRPr lang="en-US" altLang="en-US" sz="3700" dirty="0">
              <a:solidFill>
                <a:srgbClr val="FFFFFF"/>
              </a:solidFill>
            </a:endParaRPr>
          </a:p>
        </p:txBody>
      </p:sp>
      <p:sp>
        <p:nvSpPr>
          <p:cNvPr id="35844" name="Content Placeholder 1">
            <a:extLst>
              <a:ext uri="{FF2B5EF4-FFF2-40B4-BE49-F238E27FC236}">
                <a16:creationId xmlns:a16="http://schemas.microsoft.com/office/drawing/2014/main" id="{8DFC9B20-3043-E245-3B46-CED6480798F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914400" y="2593074"/>
            <a:ext cx="5589767" cy="35791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/>
              <a:t>One or both testes fail to lower into the scrotum</a:t>
            </a:r>
          </a:p>
          <a:p>
            <a:r>
              <a:rPr lang="en-US" altLang="en-US"/>
              <a:t>Possible sterility</a:t>
            </a:r>
          </a:p>
          <a:p>
            <a:r>
              <a:rPr lang="en-US" altLang="en-US"/>
              <a:t>Torsion</a:t>
            </a:r>
          </a:p>
          <a:p>
            <a:r>
              <a:rPr lang="en-US" altLang="en-US"/>
              <a:t>Orchiopexy </a:t>
            </a:r>
          </a:p>
          <a:p>
            <a:pPr lvl="1"/>
            <a:r>
              <a:rPr lang="en-US" altLang="en-US"/>
              <a:t>Prevent infection</a:t>
            </a:r>
          </a:p>
          <a:p>
            <a:endParaRPr lang="en-US" altLang="en-US"/>
          </a:p>
        </p:txBody>
      </p:sp>
      <p:pic>
        <p:nvPicPr>
          <p:cNvPr id="35843" name="Content Placeholder 2" descr="Funnel chart&#10;&#10;Description automatically generated with medium confidence">
            <a:extLst>
              <a:ext uri="{FF2B5EF4-FFF2-40B4-BE49-F238E27FC236}">
                <a16:creationId xmlns:a16="http://schemas.microsoft.com/office/drawing/2014/main" id="{1DABE80D-B15D-5D11-92EB-388DD32AF11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2816030"/>
            <a:ext cx="4572000" cy="313797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57F3211-1430-4FE0-B032-860037335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67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897" name="Rectangle 37896">
            <a:extLst>
              <a:ext uri="{FF2B5EF4-FFF2-40B4-BE49-F238E27FC236}">
                <a16:creationId xmlns:a16="http://schemas.microsoft.com/office/drawing/2014/main" id="{8354E4A1-6024-4D18-89EA-EB7EF53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9" name="Freeform: Shape 37898">
            <a:extLst>
              <a:ext uri="{FF2B5EF4-FFF2-40B4-BE49-F238E27FC236}">
                <a16:creationId xmlns:a16="http://schemas.microsoft.com/office/drawing/2014/main" id="{184965AF-C953-45C8-BD68-12F8B588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901" name="Freeform: Shape 37900">
            <a:extLst>
              <a:ext uri="{FF2B5EF4-FFF2-40B4-BE49-F238E27FC236}">
                <a16:creationId xmlns:a16="http://schemas.microsoft.com/office/drawing/2014/main" id="{2DECE677-C1FD-4829-8D4A-3C19A04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890" name="Title 4">
            <a:extLst>
              <a:ext uri="{FF2B5EF4-FFF2-40B4-BE49-F238E27FC236}">
                <a16:creationId xmlns:a16="http://schemas.microsoft.com/office/drawing/2014/main" id="{553FCF3F-8AF8-6B8B-87CB-C2B7C40D65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510988"/>
            <a:ext cx="9344578" cy="1156448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Torsion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8660-3A65-4D62-861C-E3CC99BC6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93074"/>
            <a:ext cx="5589767" cy="35791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/>
              <a:t>Symptoms</a:t>
            </a:r>
          </a:p>
          <a:p>
            <a:pPr>
              <a:defRPr/>
            </a:pPr>
            <a:r>
              <a:rPr lang="en-US"/>
              <a:t>Sudden, severe pain in the scrotum</a:t>
            </a:r>
          </a:p>
          <a:p>
            <a:pPr>
              <a:defRPr/>
            </a:pPr>
            <a:r>
              <a:rPr lang="en-US"/>
              <a:t>Swelling or lump in the scrotal sac</a:t>
            </a:r>
          </a:p>
          <a:p>
            <a:pPr>
              <a:defRPr/>
            </a:pPr>
            <a:r>
              <a:rPr lang="en-US"/>
              <a:t>Abdominal pain</a:t>
            </a:r>
          </a:p>
          <a:p>
            <a:pPr>
              <a:defRPr/>
            </a:pPr>
            <a:r>
              <a:rPr lang="en-US"/>
              <a:t>Nausea and vomiting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37892" name="Picture 10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73B6894B-85C4-F836-53A1-E42EE9F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1" y="2847684"/>
            <a:ext cx="4572000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46D493-8E40-4648-A7F3-D306E1978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42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75" name="Rectangle 32774">
            <a:extLst>
              <a:ext uri="{FF2B5EF4-FFF2-40B4-BE49-F238E27FC236}">
                <a16:creationId xmlns:a16="http://schemas.microsoft.com/office/drawing/2014/main" id="{8354E4A1-6024-4D18-89EA-EB7EF53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7" name="Freeform: Shape 32776">
            <a:extLst>
              <a:ext uri="{FF2B5EF4-FFF2-40B4-BE49-F238E27FC236}">
                <a16:creationId xmlns:a16="http://schemas.microsoft.com/office/drawing/2014/main" id="{184965AF-C953-45C8-BD68-12F8B588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779" name="Freeform: Shape 32778">
            <a:extLst>
              <a:ext uri="{FF2B5EF4-FFF2-40B4-BE49-F238E27FC236}">
                <a16:creationId xmlns:a16="http://schemas.microsoft.com/office/drawing/2014/main" id="{2DECE677-C1FD-4829-8D4A-3C19A04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990F108-0000-9B88-E4C5-2A3D30CEA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510988"/>
            <a:ext cx="9344578" cy="115644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Development of the GU System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83D7D2-2F1D-0984-D3A7-106BA5071E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2593074"/>
            <a:ext cx="5589767" cy="357912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Consists of</a:t>
            </a:r>
            <a:endParaRPr lang="en-US" altLang="en-US"/>
          </a:p>
          <a:p>
            <a:pPr lvl="1" eaLnBrk="1" hangingPunct="1"/>
            <a:r>
              <a:rPr lang="en-US" altLang="en-US" dirty="0"/>
              <a:t>2 kidneys</a:t>
            </a:r>
            <a:endParaRPr lang="en-US" altLang="en-US"/>
          </a:p>
          <a:p>
            <a:pPr lvl="1" eaLnBrk="1" hangingPunct="1"/>
            <a:r>
              <a:rPr lang="en-US" altLang="en-US" dirty="0"/>
              <a:t>2 ureters</a:t>
            </a:r>
            <a:endParaRPr lang="en-US" altLang="en-US"/>
          </a:p>
          <a:p>
            <a:pPr lvl="1" eaLnBrk="1" hangingPunct="1"/>
            <a:r>
              <a:rPr lang="en-US" altLang="en-US" dirty="0"/>
              <a:t>Urinary bladder</a:t>
            </a:r>
            <a:endParaRPr lang="en-US" altLang="en-US"/>
          </a:p>
          <a:p>
            <a:pPr lvl="1" eaLnBrk="1" hangingPunct="1"/>
            <a:r>
              <a:rPr lang="en-US" altLang="en-US" dirty="0"/>
              <a:t>Urethra</a:t>
            </a:r>
            <a:endParaRPr lang="en-US" altLang="en-US"/>
          </a:p>
          <a:p>
            <a:pPr eaLnBrk="1" hangingPunct="1"/>
            <a:r>
              <a:rPr lang="en-US" altLang="en-US" dirty="0"/>
              <a:t>Function</a:t>
            </a:r>
            <a:endParaRPr lang="en-US" altLang="en-US"/>
          </a:p>
          <a:p>
            <a:pPr lvl="1" eaLnBrk="1" hangingPunct="1"/>
            <a:r>
              <a:rPr lang="en-US" altLang="en-US" dirty="0"/>
              <a:t>To rid the body of waste products</a:t>
            </a:r>
            <a:endParaRPr lang="en-US" altLang="en-US"/>
          </a:p>
          <a:p>
            <a:pPr lvl="1" eaLnBrk="1" hangingPunct="1"/>
            <a:r>
              <a:rPr lang="en-US" altLang="en-US" dirty="0"/>
              <a:t>To maintain body fluid homeostasis</a:t>
            </a:r>
            <a:endParaRPr lang="en-US" altLang="en-US"/>
          </a:p>
        </p:txBody>
      </p:sp>
      <p:pic>
        <p:nvPicPr>
          <p:cNvPr id="32770" name="Picture 2" descr="Urinary tract in children">
            <a:extLst>
              <a:ext uri="{FF2B5EF4-FFF2-40B4-BE49-F238E27FC236}">
                <a16:creationId xmlns:a16="http://schemas.microsoft.com/office/drawing/2014/main" id="{0705384C-9E83-F44C-177F-0E0841D1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1" y="2893404"/>
            <a:ext cx="4572000" cy="298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D4A37C-6EAE-4CB4-AA85-7701561F6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60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5C499965-9E7A-06B0-1FF7-9B40538B8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9200" cy="6863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9220" descr="Vaccine storage and manufacturing">
            <a:extLst>
              <a:ext uri="{FF2B5EF4-FFF2-40B4-BE49-F238E27FC236}">
                <a16:creationId xmlns:a16="http://schemas.microsoft.com/office/drawing/2014/main" id="{433B69B8-9432-F0AF-F4DD-74BAC0FBDE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775" r="10957"/>
          <a:stretch/>
        </p:blipFill>
        <p:spPr>
          <a:xfrm>
            <a:off x="20" y="2011680"/>
            <a:ext cx="5029180" cy="4846320"/>
          </a:xfrm>
          <a:prstGeom prst="rect">
            <a:avLst/>
          </a:prstGeom>
        </p:spPr>
      </p:pic>
      <p:sp>
        <p:nvSpPr>
          <p:cNvPr id="9229" name="Freeform: Shape 9228">
            <a:extLst>
              <a:ext uri="{FF2B5EF4-FFF2-40B4-BE49-F238E27FC236}">
                <a16:creationId xmlns:a16="http://schemas.microsoft.com/office/drawing/2014/main" id="{475F0CB5-D598-4768-1762-AAAC64414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40648" y="3237489"/>
            <a:ext cx="2377104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92B91D4-F3A6-8511-5EF9-A85CC280F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679" y="548641"/>
            <a:ext cx="4023360" cy="12984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</a:rPr>
              <a:t>Assessment of Urinary Function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B437401-C3CD-C9AD-7015-98202530D9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35040" y="548638"/>
            <a:ext cx="5546770" cy="5760721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2400" dirty="0"/>
              <a:t>Diagnostic Studies</a:t>
            </a:r>
          </a:p>
          <a:p>
            <a:pPr lvl="1" eaLnBrk="1" hangingPunct="1"/>
            <a:r>
              <a:rPr lang="en-US" altLang="en-US" sz="2400" dirty="0"/>
              <a:t>UA</a:t>
            </a:r>
          </a:p>
          <a:p>
            <a:pPr lvl="1" eaLnBrk="1" hangingPunct="1"/>
            <a:r>
              <a:rPr lang="en-US" altLang="en-US" sz="2400" dirty="0"/>
              <a:t>Urine culture</a:t>
            </a:r>
          </a:p>
          <a:p>
            <a:pPr lvl="1" eaLnBrk="1" hangingPunct="1"/>
            <a:r>
              <a:rPr lang="en-US" altLang="en-US" sz="2400" dirty="0"/>
              <a:t>IVP</a:t>
            </a:r>
          </a:p>
          <a:p>
            <a:pPr lvl="1" eaLnBrk="1" hangingPunct="1"/>
            <a:r>
              <a:rPr lang="en-US" altLang="en-US" sz="2400" dirty="0"/>
              <a:t>CT Scan</a:t>
            </a:r>
          </a:p>
          <a:p>
            <a:pPr lvl="1" eaLnBrk="1" hangingPunct="1"/>
            <a:r>
              <a:rPr lang="en-US" altLang="en-US" sz="2400" dirty="0"/>
              <a:t>VCUG Scan</a:t>
            </a:r>
          </a:p>
          <a:p>
            <a:pPr lvl="1" eaLnBrk="1" hangingPunct="1"/>
            <a:r>
              <a:rPr lang="en-US" altLang="en-US" sz="2400" dirty="0"/>
              <a:t>Laboratory testing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C3CAD5-C9E8-4519-A123-9EB2F3929C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01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9C2B84E4-3649-482C-BD35-51CFD74F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ACE25BC1-2985-4214-A507-0A333899D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67201" cy="6858000"/>
          </a:xfrm>
          <a:custGeom>
            <a:avLst/>
            <a:gdLst>
              <a:gd name="connsiteX0" fmla="*/ 0 w 4267201"/>
              <a:gd name="connsiteY0" fmla="*/ 0 h 6858000"/>
              <a:gd name="connsiteX1" fmla="*/ 4267201 w 4267201"/>
              <a:gd name="connsiteY1" fmla="*/ 0 h 6858000"/>
              <a:gd name="connsiteX2" fmla="*/ 4267201 w 4267201"/>
              <a:gd name="connsiteY2" fmla="*/ 1397000 h 6858000"/>
              <a:gd name="connsiteX3" fmla="*/ 4267201 w 4267201"/>
              <a:gd name="connsiteY3" fmla="*/ 1600200 h 6858000"/>
              <a:gd name="connsiteX4" fmla="*/ 4267201 w 4267201"/>
              <a:gd name="connsiteY4" fmla="*/ 4205703 h 6858000"/>
              <a:gd name="connsiteX5" fmla="*/ 4265081 w 4267201"/>
              <a:gd name="connsiteY5" fmla="*/ 4250752 h 6858000"/>
              <a:gd name="connsiteX6" fmla="*/ 4265081 w 4267201"/>
              <a:gd name="connsiteY6" fmla="*/ 4276165 h 6858000"/>
              <a:gd name="connsiteX7" fmla="*/ 4263877 w 4267201"/>
              <a:gd name="connsiteY7" fmla="*/ 4276165 h 6858000"/>
              <a:gd name="connsiteX8" fmla="*/ 4258654 w 4267201"/>
              <a:gd name="connsiteY8" fmla="*/ 4386466 h 6858000"/>
              <a:gd name="connsiteX9" fmla="*/ 1819737 w 4267201"/>
              <a:gd name="connsiteY9" fmla="*/ 6840915 h 6858000"/>
              <a:gd name="connsiteX10" fmla="*/ 1553968 w 4267201"/>
              <a:gd name="connsiteY10" fmla="*/ 6854335 h 6858000"/>
              <a:gd name="connsiteX11" fmla="*/ 1553968 w 4267201"/>
              <a:gd name="connsiteY11" fmla="*/ 6858000 h 6858000"/>
              <a:gd name="connsiteX12" fmla="*/ 0 w 4267201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67201" h="6858000">
                <a:moveTo>
                  <a:pt x="0" y="0"/>
                </a:moveTo>
                <a:lnTo>
                  <a:pt x="4267201" y="0"/>
                </a:lnTo>
                <a:lnTo>
                  <a:pt x="4267201" y="1397000"/>
                </a:lnTo>
                <a:lnTo>
                  <a:pt x="4267201" y="1600200"/>
                </a:lnTo>
                <a:lnTo>
                  <a:pt x="4267201" y="4205703"/>
                </a:lnTo>
                <a:lnTo>
                  <a:pt x="4265081" y="4250752"/>
                </a:lnTo>
                <a:lnTo>
                  <a:pt x="4265081" y="4276165"/>
                </a:lnTo>
                <a:lnTo>
                  <a:pt x="4263877" y="4276165"/>
                </a:lnTo>
                <a:lnTo>
                  <a:pt x="4258654" y="4386466"/>
                </a:lnTo>
                <a:cubicBezTo>
                  <a:pt x="4135569" y="5679631"/>
                  <a:pt x="3110552" y="6709825"/>
                  <a:pt x="1819737" y="6840915"/>
                </a:cubicBezTo>
                <a:lnTo>
                  <a:pt x="1553968" y="6854335"/>
                </a:lnTo>
                <a:lnTo>
                  <a:pt x="155396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45F04A5C-6715-4359-A8D6-200E88C29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08254"/>
            <a:ext cx="12192000" cy="4549747"/>
          </a:xfrm>
          <a:custGeom>
            <a:avLst/>
            <a:gdLst>
              <a:gd name="connsiteX0" fmla="*/ 0 w 12192000"/>
              <a:gd name="connsiteY0" fmla="*/ 0 h 4549747"/>
              <a:gd name="connsiteX1" fmla="*/ 4679 w 12192000"/>
              <a:gd name="connsiteY1" fmla="*/ 0 h 4549747"/>
              <a:gd name="connsiteX2" fmla="*/ 18887 w 12192000"/>
              <a:gd name="connsiteY2" fmla="*/ 281361 h 4549747"/>
              <a:gd name="connsiteX3" fmla="*/ 3658142 w 12192000"/>
              <a:gd name="connsiteY3" fmla="*/ 3565479 h 4549747"/>
              <a:gd name="connsiteX4" fmla="*/ 3758325 w 12192000"/>
              <a:gd name="connsiteY4" fmla="*/ 3562945 h 4549747"/>
              <a:gd name="connsiteX5" fmla="*/ 3758325 w 12192000"/>
              <a:gd name="connsiteY5" fmla="*/ 3565479 h 4549747"/>
              <a:gd name="connsiteX6" fmla="*/ 11844593 w 12192000"/>
              <a:gd name="connsiteY6" fmla="*/ 3565479 h 4549747"/>
              <a:gd name="connsiteX7" fmla="*/ 11844593 w 12192000"/>
              <a:gd name="connsiteY7" fmla="*/ 3565476 h 4549747"/>
              <a:gd name="connsiteX8" fmla="*/ 12192000 w 12192000"/>
              <a:gd name="connsiteY8" fmla="*/ 3565476 h 4549747"/>
              <a:gd name="connsiteX9" fmla="*/ 12192000 w 12192000"/>
              <a:gd name="connsiteY9" fmla="*/ 4417168 h 4549747"/>
              <a:gd name="connsiteX10" fmla="*/ 12192000 w 12192000"/>
              <a:gd name="connsiteY10" fmla="*/ 4549747 h 4549747"/>
              <a:gd name="connsiteX11" fmla="*/ 0 w 12192000"/>
              <a:gd name="connsiteY11" fmla="*/ 4549747 h 454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49747">
                <a:moveTo>
                  <a:pt x="0" y="0"/>
                </a:moveTo>
                <a:lnTo>
                  <a:pt x="4679" y="0"/>
                </a:lnTo>
                <a:lnTo>
                  <a:pt x="18887" y="281361"/>
                </a:lnTo>
                <a:cubicBezTo>
                  <a:pt x="206220" y="2126001"/>
                  <a:pt x="1764077" y="3565479"/>
                  <a:pt x="3658142" y="3565479"/>
                </a:cubicBezTo>
                <a:lnTo>
                  <a:pt x="3758325" y="3562945"/>
                </a:lnTo>
                <a:lnTo>
                  <a:pt x="3758325" y="3565479"/>
                </a:lnTo>
                <a:lnTo>
                  <a:pt x="11844593" y="3565479"/>
                </a:lnTo>
                <a:lnTo>
                  <a:pt x="11844593" y="3565476"/>
                </a:lnTo>
                <a:lnTo>
                  <a:pt x="12192000" y="3565476"/>
                </a:lnTo>
                <a:lnTo>
                  <a:pt x="12192000" y="4417168"/>
                </a:lnTo>
                <a:lnTo>
                  <a:pt x="12192000" y="4549747"/>
                </a:lnTo>
                <a:lnTo>
                  <a:pt x="0" y="4549747"/>
                </a:lnTo>
                <a:close/>
              </a:path>
            </a:pathLst>
          </a:custGeom>
          <a:solidFill>
            <a:schemeClr val="accent2">
              <a:lumMod val="75000"/>
              <a:alpha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550FB7C4-6E72-E790-32D6-F63544026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3358776" cy="3886200"/>
          </a:xfrm>
        </p:spPr>
        <p:txBody>
          <a:bodyPr anchor="t"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Common Terminology</a:t>
            </a:r>
          </a:p>
        </p:txBody>
      </p:sp>
      <p:graphicFrame>
        <p:nvGraphicFramePr>
          <p:cNvPr id="11269" name="Content Placeholder 2">
            <a:extLst>
              <a:ext uri="{FF2B5EF4-FFF2-40B4-BE49-F238E27FC236}">
                <a16:creationId xmlns:a16="http://schemas.microsoft.com/office/drawing/2014/main" id="{07E7F526-269D-9E92-A4CF-B0A2B3CA4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082017"/>
              </p:ext>
            </p:extLst>
          </p:nvPr>
        </p:nvGraphicFramePr>
        <p:xfrm>
          <a:off x="5037984" y="591671"/>
          <a:ext cx="6544416" cy="4666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0BE18B-60D5-496D-9227-58A4691DC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62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Freeform: Shape 1332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323" name="Rectangle 13322">
            <a:extLst>
              <a:ext uri="{FF2B5EF4-FFF2-40B4-BE49-F238E27FC236}">
                <a16:creationId xmlns:a16="http://schemas.microsoft.com/office/drawing/2014/main" id="{D38E59FE-7D5E-44AE-9A51-08FBB00B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541A70-15C6-1C30-18CD-A0EBC296CE7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r="3" b="3"/>
          <a:stretch/>
        </p:blipFill>
        <p:spPr>
          <a:xfrm>
            <a:off x="7924803" y="1"/>
            <a:ext cx="4267197" cy="6870626"/>
          </a:xfrm>
          <a:prstGeom prst="rect">
            <a:avLst/>
          </a:prstGeom>
        </p:spPr>
      </p:pic>
      <p:sp>
        <p:nvSpPr>
          <p:cNvPr id="13325" name="Freeform: Shape 13324">
            <a:extLst>
              <a:ext uri="{FF2B5EF4-FFF2-40B4-BE49-F238E27FC236}">
                <a16:creationId xmlns:a16="http://schemas.microsoft.com/office/drawing/2014/main" id="{454757A4-999E-4582-917C-9C73BFEA9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48214" y="3262081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27" name="Freeform: Shape 13326">
            <a:extLst>
              <a:ext uri="{FF2B5EF4-FFF2-40B4-BE49-F238E27FC236}">
                <a16:creationId xmlns:a16="http://schemas.microsoft.com/office/drawing/2014/main" id="{1BAE6AD2-77FD-438C-B9EE-3347535CE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48214" y="3262081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14" name="Title 1">
            <a:extLst>
              <a:ext uri="{FF2B5EF4-FFF2-40B4-BE49-F238E27FC236}">
                <a16:creationId xmlns:a16="http://schemas.microsoft.com/office/drawing/2014/main" id="{60F1E723-EEC3-32EB-FAF2-D5CB6829E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1" y="591668"/>
            <a:ext cx="6397496" cy="1544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Phimosis</a:t>
            </a:r>
          </a:p>
        </p:txBody>
      </p:sp>
      <p:sp>
        <p:nvSpPr>
          <p:cNvPr id="13316" name="Content Placeholder 5">
            <a:extLst>
              <a:ext uri="{FF2B5EF4-FFF2-40B4-BE49-F238E27FC236}">
                <a16:creationId xmlns:a16="http://schemas.microsoft.com/office/drawing/2014/main" id="{7EEAC638-AAC5-B8CE-BFAA-96AB712CA4C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914400" y="2143910"/>
            <a:ext cx="6096000" cy="40330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Narrowing or stenosis of the opening of the foreskin</a:t>
            </a:r>
          </a:p>
          <a:p>
            <a:r>
              <a:rPr lang="en-US" altLang="en-US" dirty="0"/>
              <a:t>Prevents foreskin from retracting</a:t>
            </a:r>
          </a:p>
          <a:p>
            <a:r>
              <a:rPr lang="en-US" altLang="en-US" dirty="0"/>
              <a:t>Disappears by age 3</a:t>
            </a:r>
          </a:p>
          <a:p>
            <a:r>
              <a:rPr lang="en-US" altLang="en-US" dirty="0"/>
              <a:t>Circumcision can correct the condition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AEDADAD-FC2A-41AC-B9DC-B8FFF58F0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95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1" name="Freeform: Shape 1537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373" name="Rectangle 15372">
            <a:extLst>
              <a:ext uri="{FF2B5EF4-FFF2-40B4-BE49-F238E27FC236}">
                <a16:creationId xmlns:a16="http://schemas.microsoft.com/office/drawing/2014/main" id="{8B55484F-96FF-4BC6-B9DF-77E92824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537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5" name="Freeform: Shape 15374">
            <a:extLst>
              <a:ext uri="{FF2B5EF4-FFF2-40B4-BE49-F238E27FC236}">
                <a16:creationId xmlns:a16="http://schemas.microsoft.com/office/drawing/2014/main" id="{AFE645D1-75C3-4E09-A16C-677DE3124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7" name="Freeform: Shape 15376">
            <a:extLst>
              <a:ext uri="{FF2B5EF4-FFF2-40B4-BE49-F238E27FC236}">
                <a16:creationId xmlns:a16="http://schemas.microsoft.com/office/drawing/2014/main" id="{C9DA1FEC-160C-4C65-8269-16E1764C2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9" name="Freeform: Shape 15378">
            <a:extLst>
              <a:ext uri="{FF2B5EF4-FFF2-40B4-BE49-F238E27FC236}">
                <a16:creationId xmlns:a16="http://schemas.microsoft.com/office/drawing/2014/main" id="{30D73E6C-D268-4E5D-9AE8-A514C16EC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75514" cy="2202508"/>
          </a:xfrm>
          <a:custGeom>
            <a:avLst/>
            <a:gdLst>
              <a:gd name="connsiteX0" fmla="*/ 0 w 12175514"/>
              <a:gd name="connsiteY0" fmla="*/ 0 h 2202508"/>
              <a:gd name="connsiteX1" fmla="*/ 3956423 w 12175514"/>
              <a:gd name="connsiteY1" fmla="*/ 0 h 2202508"/>
              <a:gd name="connsiteX2" fmla="*/ 12175514 w 12175514"/>
              <a:gd name="connsiteY2" fmla="*/ 0 h 2202508"/>
              <a:gd name="connsiteX3" fmla="*/ 12141404 w 12175514"/>
              <a:gd name="connsiteY3" fmla="*/ 228275 h 2202508"/>
              <a:gd name="connsiteX4" fmla="*/ 9734479 w 12175514"/>
              <a:gd name="connsiteY4" fmla="*/ 2202507 h 2202508"/>
              <a:gd name="connsiteX5" fmla="*/ 9623889 w 12175514"/>
              <a:gd name="connsiteY5" fmla="*/ 2199711 h 2202508"/>
              <a:gd name="connsiteX6" fmla="*/ 8571506 w 12175514"/>
              <a:gd name="connsiteY6" fmla="*/ 2199711 h 2202508"/>
              <a:gd name="connsiteX7" fmla="*/ 8571506 w 12175514"/>
              <a:gd name="connsiteY7" fmla="*/ 2202508 h 2202508"/>
              <a:gd name="connsiteX8" fmla="*/ 0 w 12175514"/>
              <a:gd name="connsiteY8" fmla="*/ 2202508 h 220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75514" h="2202508">
                <a:moveTo>
                  <a:pt x="0" y="0"/>
                </a:moveTo>
                <a:lnTo>
                  <a:pt x="3956423" y="0"/>
                </a:lnTo>
                <a:lnTo>
                  <a:pt x="12175514" y="0"/>
                </a:lnTo>
                <a:lnTo>
                  <a:pt x="12141404" y="228275"/>
                </a:lnTo>
                <a:cubicBezTo>
                  <a:pt x="11918410" y="1353877"/>
                  <a:pt x="10925548" y="2202507"/>
                  <a:pt x="9734479" y="2202507"/>
                </a:cubicBezTo>
                <a:lnTo>
                  <a:pt x="9623889" y="2199711"/>
                </a:lnTo>
                <a:lnTo>
                  <a:pt x="8571506" y="2199711"/>
                </a:lnTo>
                <a:lnTo>
                  <a:pt x="8571506" y="2202508"/>
                </a:lnTo>
                <a:lnTo>
                  <a:pt x="0" y="2202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62" name="Title 1">
            <a:extLst>
              <a:ext uri="{FF2B5EF4-FFF2-40B4-BE49-F238E27FC236}">
                <a16:creationId xmlns:a16="http://schemas.microsoft.com/office/drawing/2014/main" id="{06C908D4-0112-CF20-D191-6285E1198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2799" y="467959"/>
            <a:ext cx="7476461" cy="13339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Hypospadias/Epispadias</a:t>
            </a:r>
          </a:p>
        </p:txBody>
      </p:sp>
      <p:pic>
        <p:nvPicPr>
          <p:cNvPr id="15366" name="Picture 7" descr="Diagram&#10;&#10;Description automatically generated">
            <a:extLst>
              <a:ext uri="{FF2B5EF4-FFF2-40B4-BE49-F238E27FC236}">
                <a16:creationId xmlns:a16="http://schemas.microsoft.com/office/drawing/2014/main" id="{396FEA49-7169-53FD-7A73-78BEFA87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21221"/>
          <a:stretch/>
        </p:blipFill>
        <p:spPr bwMode="auto">
          <a:xfrm>
            <a:off x="-16483" y="10"/>
            <a:ext cx="2773332" cy="22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1F6FC5E-C2CF-4784-86A5-93BE4490203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3"/>
          <a:stretch/>
        </p:blipFill>
        <p:spPr>
          <a:xfrm>
            <a:off x="-16484" y="2202508"/>
            <a:ext cx="2773332" cy="2327746"/>
          </a:xfrm>
          <a:prstGeom prst="rect">
            <a:avLst/>
          </a:prstGeom>
        </p:spPr>
      </p:pic>
      <p:pic>
        <p:nvPicPr>
          <p:cNvPr id="15365" name="Picture 8" descr="Diagram&#10;&#10;Description automatically generated">
            <a:extLst>
              <a:ext uri="{FF2B5EF4-FFF2-40B4-BE49-F238E27FC236}">
                <a16:creationId xmlns:a16="http://schemas.microsoft.com/office/drawing/2014/main" id="{6F9BB99E-809D-153A-A745-944D4A0D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r="-5" b="-5"/>
          <a:stretch/>
        </p:blipFill>
        <p:spPr bwMode="auto">
          <a:xfrm>
            <a:off x="-16484" y="4530254"/>
            <a:ext cx="2773332" cy="23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Content Placeholder 4">
            <a:extLst>
              <a:ext uri="{FF2B5EF4-FFF2-40B4-BE49-F238E27FC236}">
                <a16:creationId xmlns:a16="http://schemas.microsoft.com/office/drawing/2014/main" id="{B461FB56-1F84-42F1-1DCA-6F6C2A31733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3352800" y="2794177"/>
            <a:ext cx="7476460" cy="3382786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altLang="en-US"/>
              <a:t>Hypospadias: Congenital defect in which the urinary meatus is located on the lower portion of the shaft</a:t>
            </a:r>
          </a:p>
          <a:p>
            <a:pPr lvl="1"/>
            <a:r>
              <a:rPr lang="en-US" altLang="en-US"/>
              <a:t>May be accompanied by chordee, a downward curvature of the penis from a fibrous band of tissue</a:t>
            </a:r>
          </a:p>
          <a:p>
            <a:pPr lvl="1"/>
            <a:r>
              <a:rPr lang="en-US" altLang="en-US"/>
              <a:t>Epispadias: Urinary meatus is on the upper surface of the penis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BAE3B0D-06B4-4DD9-8B81-D83BFE63F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1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4">
            <a:extLst>
              <a:ext uri="{FF2B5EF4-FFF2-40B4-BE49-F238E27FC236}">
                <a16:creationId xmlns:a16="http://schemas.microsoft.com/office/drawing/2014/main" id="{97CF254B-FA80-9A94-9BAA-E96A87B2A6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Treatment and Nursing Care</a:t>
            </a:r>
          </a:p>
        </p:txBody>
      </p:sp>
      <p:sp>
        <p:nvSpPr>
          <p:cNvPr id="17411" name="Content Placeholder 5">
            <a:extLst>
              <a:ext uri="{FF2B5EF4-FFF2-40B4-BE49-F238E27FC236}">
                <a16:creationId xmlns:a16="http://schemas.microsoft.com/office/drawing/2014/main" id="{D74E34A6-46FB-F723-F47B-944E0FA09E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Surgery</a:t>
            </a:r>
          </a:p>
          <a:p>
            <a:pPr lvl="1"/>
            <a:r>
              <a:rPr lang="en-US" altLang="en-US" sz="2000"/>
              <a:t>Performed at 6-12 months of age</a:t>
            </a:r>
          </a:p>
          <a:p>
            <a:r>
              <a:rPr lang="en-US" altLang="en-US"/>
              <a:t>-Routine circumcision is avoided because foreskin may be useful in the repair</a:t>
            </a:r>
          </a:p>
          <a:p>
            <a:r>
              <a:rPr lang="en-US" altLang="en-US"/>
              <a:t>Postop</a:t>
            </a:r>
          </a:p>
          <a:p>
            <a:pPr lvl="1"/>
            <a:r>
              <a:rPr lang="en-US" altLang="en-US" sz="2000"/>
              <a:t>Prevent infection</a:t>
            </a:r>
          </a:p>
          <a:p>
            <a:pPr lvl="1"/>
            <a:r>
              <a:rPr lang="en-US" altLang="en-US" sz="2000"/>
              <a:t>Minimal restricted activity </a:t>
            </a:r>
          </a:p>
          <a:p>
            <a:pPr lvl="1"/>
            <a:r>
              <a:rPr lang="en-US" altLang="en-US" sz="2000"/>
              <a:t>I&amp;O’s</a:t>
            </a:r>
          </a:p>
          <a:p>
            <a:pPr lvl="1"/>
            <a:r>
              <a:rPr lang="en-US" altLang="en-US" sz="2000"/>
              <a:t>May have urinary catheter</a:t>
            </a:r>
          </a:p>
          <a:p>
            <a:pPr lvl="1"/>
            <a:r>
              <a:rPr lang="en-US" altLang="en-US" sz="2000"/>
              <a:t>Medications for bladder spasms</a:t>
            </a:r>
          </a:p>
          <a:p>
            <a:pPr lvl="1"/>
            <a:r>
              <a:rPr lang="en-US" altLang="en-US" sz="2000"/>
              <a:t>Instruct parents to keep from straddling infant to avoid pressure on the operative site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F4BBED-077C-416E-AA9E-EF70CD1A8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36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5" name="Freeform: Shape 1946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467" name="Rectangle 19466">
            <a:extLst>
              <a:ext uri="{FF2B5EF4-FFF2-40B4-BE49-F238E27FC236}">
                <a16:creationId xmlns:a16="http://schemas.microsoft.com/office/drawing/2014/main" id="{B4F6DD5F-8937-4B3E-911F-EB7A7D399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9" name="Rectangle 19468">
            <a:extLst>
              <a:ext uri="{FF2B5EF4-FFF2-40B4-BE49-F238E27FC236}">
                <a16:creationId xmlns:a16="http://schemas.microsoft.com/office/drawing/2014/main" id="{FB9142EF-0FF4-4A41-811C-76A94B3AC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6720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: Shape 19470">
            <a:extLst>
              <a:ext uri="{FF2B5EF4-FFF2-40B4-BE49-F238E27FC236}">
                <a16:creationId xmlns:a16="http://schemas.microsoft.com/office/drawing/2014/main" id="{5ACF0C8A-9ABF-49C6-9A90-519FBFBB9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71824" y="-1243407"/>
            <a:ext cx="2377104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473" name="Freeform: Shape 19472">
            <a:extLst>
              <a:ext uri="{FF2B5EF4-FFF2-40B4-BE49-F238E27FC236}">
                <a16:creationId xmlns:a16="http://schemas.microsoft.com/office/drawing/2014/main" id="{59B950E2-5935-408D-B809-2E04F6EAF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71824" y="-1243407"/>
            <a:ext cx="2377104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458" name="Title 1">
            <a:extLst>
              <a:ext uri="{FF2B5EF4-FFF2-40B4-BE49-F238E27FC236}">
                <a16:creationId xmlns:a16="http://schemas.microsoft.com/office/drawing/2014/main" id="{D1C2C991-21B3-477B-A17B-00FC70E29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685801"/>
            <a:ext cx="3162299" cy="4314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Exstrophy of the Bladder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1C7C-2C67-4512-B86A-19E99C427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2133" y="685800"/>
            <a:ext cx="3132667" cy="548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en-US" dirty="0"/>
              <a:t>Lower portion of abdominal wall and anterior wall of bladder are missing.</a:t>
            </a:r>
          </a:p>
          <a:p>
            <a:pPr>
              <a:defRPr/>
            </a:pPr>
            <a:r>
              <a:rPr lang="en-US" altLang="en-US" dirty="0"/>
              <a:t>Urinary bladder lies open and exposed on abdomen.</a:t>
            </a:r>
          </a:p>
          <a:p>
            <a:pPr>
              <a:defRPr/>
            </a:pPr>
            <a:r>
              <a:rPr lang="en-US" altLang="en-US" dirty="0"/>
              <a:t>Cover with plastic shield or protective dressing</a:t>
            </a:r>
          </a:p>
          <a:p>
            <a:pPr>
              <a:defRPr/>
            </a:pPr>
            <a:endParaRPr lang="en-US" altLang="en-US" dirty="0"/>
          </a:p>
          <a:p>
            <a:pPr marL="0">
              <a:defRPr/>
            </a:pPr>
            <a:endParaRPr lang="en-US"/>
          </a:p>
        </p:txBody>
      </p:sp>
      <p:pic>
        <p:nvPicPr>
          <p:cNvPr id="19460" name="Content Placeholder 5" descr="649679FEMALEEXSTROPHY">
            <a:extLst>
              <a:ext uri="{FF2B5EF4-FFF2-40B4-BE49-F238E27FC236}">
                <a16:creationId xmlns:a16="http://schemas.microsoft.com/office/drawing/2014/main" id="{C6EEAE7A-C120-EE75-6AD9-932885A0B8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32" y="1055767"/>
            <a:ext cx="3132667" cy="4746465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0887528-A13E-4CDD-838E-5B81EB294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52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2296C377-977E-1A1E-FFA4-E0D5710670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Obstructive Uropathy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86B03043-57B8-CC10-E163-019E9583BD4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52614" y="3124201"/>
            <a:ext cx="4027487" cy="2932113"/>
          </a:xfrm>
        </p:spPr>
        <p:txBody>
          <a:bodyPr/>
          <a:lstStyle/>
          <a:p>
            <a:pPr eaLnBrk="1" hangingPunct="1"/>
            <a:r>
              <a:rPr lang="en-US" altLang="en-US"/>
              <a:t>Surgical Intervention</a:t>
            </a:r>
          </a:p>
          <a:p>
            <a:pPr lvl="1" eaLnBrk="1" hangingPunct="1"/>
            <a:r>
              <a:rPr lang="en-US" altLang="en-US" b="1"/>
              <a:t>Ureterostomy</a:t>
            </a:r>
          </a:p>
          <a:p>
            <a:pPr lvl="1" eaLnBrk="1" hangingPunct="1"/>
            <a:r>
              <a:rPr lang="en-US" altLang="en-US" b="1"/>
              <a:t>Ileal conduit</a:t>
            </a:r>
          </a:p>
          <a:p>
            <a:pPr lvl="1" eaLnBrk="1" hangingPunct="1"/>
            <a:r>
              <a:rPr lang="en-US" altLang="en-US" b="1"/>
              <a:t>Nephrostomy</a:t>
            </a:r>
          </a:p>
          <a:p>
            <a:pPr lvl="1" eaLnBrk="1" hangingPunct="1"/>
            <a:r>
              <a:rPr lang="en-US" altLang="en-US" b="1"/>
              <a:t>Suprapubic catheter</a:t>
            </a:r>
          </a:p>
          <a:p>
            <a:pPr lvl="1" eaLnBrk="1" hangingPunct="1"/>
            <a:r>
              <a:rPr lang="en-US" altLang="en-US" b="1"/>
              <a:t>Vesicostomy</a:t>
            </a:r>
          </a:p>
          <a:p>
            <a:endParaRPr lang="en-US" altLang="en-US"/>
          </a:p>
        </p:txBody>
      </p:sp>
      <p:sp>
        <p:nvSpPr>
          <p:cNvPr id="21508" name="Content Placeholder 3">
            <a:extLst>
              <a:ext uri="{FF2B5EF4-FFF2-40B4-BE49-F238E27FC236}">
                <a16:creationId xmlns:a16="http://schemas.microsoft.com/office/drawing/2014/main" id="{61EC2F98-7A90-2239-8BC1-0BEB81B810B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Priorities of Nursing Care:</a:t>
            </a:r>
          </a:p>
          <a:p>
            <a:pPr lvl="1" eaLnBrk="1" hangingPunct="1"/>
            <a:r>
              <a:rPr lang="en-US" altLang="en-US"/>
              <a:t>Providing emotional support</a:t>
            </a:r>
          </a:p>
          <a:p>
            <a:pPr lvl="1" eaLnBrk="1" hangingPunct="1"/>
            <a:r>
              <a:rPr lang="en-US" altLang="en-US"/>
              <a:t>Preventing infection</a:t>
            </a:r>
          </a:p>
          <a:p>
            <a:pPr eaLnBrk="1" hangingPunct="1"/>
            <a:r>
              <a:rPr lang="en-US" altLang="en-US" sz="2400"/>
              <a:t>Age-Specific Issues:</a:t>
            </a:r>
          </a:p>
          <a:p>
            <a:pPr lvl="1" eaLnBrk="1" hangingPunct="1"/>
            <a:r>
              <a:rPr lang="en-US" altLang="en-US"/>
              <a:t>Toilet training (toddler)</a:t>
            </a:r>
          </a:p>
          <a:p>
            <a:pPr lvl="1" eaLnBrk="1" hangingPunct="1"/>
            <a:r>
              <a:rPr lang="en-US" altLang="en-US"/>
              <a:t>Distorted body image (school-age)</a:t>
            </a:r>
          </a:p>
          <a:p>
            <a:pPr lvl="1" eaLnBrk="1" hangingPunct="1"/>
            <a:r>
              <a:rPr lang="en-US" altLang="en-US"/>
              <a:t>Lowered self-esteem (adolescent)    </a:t>
            </a:r>
          </a:p>
          <a:p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83298-502C-43B9-8A66-5E5605450C78}"/>
              </a:ext>
            </a:extLst>
          </p:cNvPr>
          <p:cNvSpPr txBox="1"/>
          <p:nvPr/>
        </p:nvSpPr>
        <p:spPr>
          <a:xfrm>
            <a:off x="1841500" y="2057400"/>
            <a:ext cx="39497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+mj-lt"/>
              </a:rPr>
              <a:t>Obstruction of the urinary system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0D47FCB-3946-4D48-84BC-EB9FFC035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8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dOverlayVTI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D7C3E5-1734-4636-9EC5-AEB06BF1FB20}">
  <ds:schemaRefs>
    <ds:schemaRef ds:uri="http://purl.org/dc/dcmitype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71af3243-3dd4-4a8d-8c0d-dd76da1f02a5"/>
    <ds:schemaRef ds:uri="http://schemas.microsoft.com/office/infopath/2007/PartnerControls"/>
    <ds:schemaRef ds:uri="http://purl.org/dc/terms/"/>
    <ds:schemaRef ds:uri="230e9df3-be65-4c73-a93b-d1236ebd677e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{45A8AF91-9B23-4491-95D7-E1608DF1716D}tf89118109_win32</Template>
  <TotalTime>90</TotalTime>
  <Words>610</Words>
  <Application>Microsoft Office PowerPoint</Application>
  <PresentationFormat>Widescreen</PresentationFormat>
  <Paragraphs>166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Comic Sans MS</vt:lpstr>
      <vt:lpstr>Neue Haas Grotesk Text Pro</vt:lpstr>
      <vt:lpstr>Times New Roman</vt:lpstr>
      <vt:lpstr>Wingdings</vt:lpstr>
      <vt:lpstr>ModOverlayVTI</vt:lpstr>
      <vt:lpstr>The Child with a Genitourinary Condition Chapter 29 Niomi Quinteros BSN, RN  </vt:lpstr>
      <vt:lpstr>Development of the GU System</vt:lpstr>
      <vt:lpstr>Assessment of Urinary Function</vt:lpstr>
      <vt:lpstr>Common Terminology</vt:lpstr>
      <vt:lpstr>Phimosis</vt:lpstr>
      <vt:lpstr>Hypospadias/Epispadias</vt:lpstr>
      <vt:lpstr>Treatment and Nursing Care</vt:lpstr>
      <vt:lpstr>Exstrophy of the Bladder</vt:lpstr>
      <vt:lpstr>Obstructive Uropathy</vt:lpstr>
      <vt:lpstr>Acute Urinary Tract Infection (UTI)</vt:lpstr>
      <vt:lpstr>PowerPoint Presentation</vt:lpstr>
      <vt:lpstr>Nephrotic Syndrome Glomerular Disease</vt:lpstr>
      <vt:lpstr>Nephrotic Syndrome Glomerular Disease</vt:lpstr>
      <vt:lpstr>Acute Glomerulonephritis (AGN)/Bright’s Disease</vt:lpstr>
      <vt:lpstr>Wilm’s tumor (Nephroblastoma)</vt:lpstr>
      <vt:lpstr>Hydrocele</vt:lpstr>
      <vt:lpstr>Cryptorchidism  </vt:lpstr>
      <vt:lpstr>Torsion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Child with a Genitourinary Condition Chapter 29 Niomi Quinteros BSN, RN</dc:title>
  <dc:creator>Niomi Quinteros</dc:creator>
  <cp:lastModifiedBy>Niomi Quinteros</cp:lastModifiedBy>
  <cp:revision>4</cp:revision>
  <dcterms:created xsi:type="dcterms:W3CDTF">2025-02-26T22:53:04Z</dcterms:created>
  <dcterms:modified xsi:type="dcterms:W3CDTF">2025-03-04T17:24:10Z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